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10287000" cx="18288000"/>
  <p:notesSz cx="6858000" cy="9144000"/>
  <p:embeddedFontLst>
    <p:embeddedFont>
      <p:font typeface="Arimo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iy9u/ae4KXIMWbR39vfrPv207F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rimo-boldItalic.fntdata"/><Relationship Id="rId14" Type="http://schemas.openxmlformats.org/officeDocument/2006/relationships/slide" Target="slides/slide9.xml"/><Relationship Id="rId36" Type="http://schemas.openxmlformats.org/officeDocument/2006/relationships/font" Target="fonts/Arim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9547d3d1a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g39547d3d1a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laurahanono@gmail.com" TargetMode="External"/><Relationship Id="rId4" Type="http://schemas.openxmlformats.org/officeDocument/2006/relationships/hyperlink" Target="mailto:laurahanono@gmail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superogro@hotmail.com" TargetMode="External"/><Relationship Id="rId4" Type="http://schemas.openxmlformats.org/officeDocument/2006/relationships/hyperlink" Target="mailto:superogro@hotmail.co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igi2214@hotmail.com" TargetMode="External"/><Relationship Id="rId4" Type="http://schemas.openxmlformats.org/officeDocument/2006/relationships/hyperlink" Target="mailto:sigi2214@hotmail.co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mfabianacorrea@gmail.co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ffernan1@hotmail.com" TargetMode="External"/><Relationship Id="rId4" Type="http://schemas.openxmlformats.org/officeDocument/2006/relationships/hyperlink" Target="mailto:pselianareynaldo@hotmail.com" TargetMode="External"/><Relationship Id="rId5" Type="http://schemas.openxmlformats.org/officeDocument/2006/relationships/hyperlink" Target="mailto:pselianareynaldo@hotmail.co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jorgidora@gmail.com" TargetMode="External"/><Relationship Id="rId4" Type="http://schemas.openxmlformats.org/officeDocument/2006/relationships/hyperlink" Target="mailto:jorgidora@gmail.c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ajambri@yahoo.com.a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fabiandutto@hot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isajove11@hotmail.com" TargetMode="External"/><Relationship Id="rId4" Type="http://schemas.openxmlformats.org/officeDocument/2006/relationships/hyperlink" Target="mailto:silfacciuto@hotmail.com" TargetMode="External"/><Relationship Id="rId5" Type="http://schemas.openxmlformats.org/officeDocument/2006/relationships/hyperlink" Target="mailto:silfacciuto@hotmail.com" TargetMode="External"/><Relationship Id="rId6" Type="http://schemas.openxmlformats.org/officeDocument/2006/relationships/hyperlink" Target="mailto:silfacciuto@hotmail.com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rosanasatriano68@hotmail.co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andreagulisano@gmail.com" TargetMode="External"/><Relationship Id="rId4" Type="http://schemas.openxmlformats.org/officeDocument/2006/relationships/hyperlink" Target="mailto:andreagulisano@gmail.com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mopabla58@gmail.com" TargetMode="External"/><Relationship Id="rId4" Type="http://schemas.openxmlformats.org/officeDocument/2006/relationships/hyperlink" Target="mailto:mopabla58@gmail.com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mcervigni@gmail.com" TargetMode="External"/><Relationship Id="rId4" Type="http://schemas.openxmlformats.org/officeDocument/2006/relationships/hyperlink" Target="mailto:mcervigni@gmail.co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ps.lorena@gmail.co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msflorent@yahoo.com.ar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ignaciofsaenz@gmail.com" TargetMode="External"/><Relationship Id="rId4" Type="http://schemas.openxmlformats.org/officeDocument/2006/relationships/hyperlink" Target="mailto:isajove11@hotmail.com" TargetMode="External"/><Relationship Id="rId5" Type="http://schemas.openxmlformats.org/officeDocument/2006/relationships/hyperlink" Target="mailto:isajove11@hot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-144661"/>
            <a:ext cx="1362353" cy="10431661"/>
            <a:chOff x="0" y="-38100"/>
            <a:chExt cx="358809" cy="2747433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58809" cy="2709333"/>
            </a:xfrm>
            <a:custGeom>
              <a:rect b="b" l="l" r="r" t="t"/>
              <a:pathLst>
                <a:path extrusionOk="0" h="2709333" w="358809">
                  <a:moveTo>
                    <a:pt x="0" y="0"/>
                  </a:moveTo>
                  <a:lnTo>
                    <a:pt x="358809" y="0"/>
                  </a:lnTo>
                  <a:lnTo>
                    <a:pt x="3588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B84C2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358809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13008776" y="9258300"/>
            <a:ext cx="5246370" cy="52463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380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1613152" y="-4217670"/>
            <a:ext cx="5246370" cy="52463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725076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4529742" y="7816106"/>
            <a:ext cx="2729558" cy="1404094"/>
          </a:xfrm>
          <a:custGeom>
            <a:rect b="b" l="l" r="r" t="t"/>
            <a:pathLst>
              <a:path extrusionOk="0" h="1404094" w="2729558">
                <a:moveTo>
                  <a:pt x="0" y="0"/>
                </a:moveTo>
                <a:lnTo>
                  <a:pt x="2729558" y="0"/>
                </a:lnTo>
                <a:lnTo>
                  <a:pt x="2729558" y="1404094"/>
                </a:lnTo>
                <a:lnTo>
                  <a:pt x="0" y="1404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0" name="Google Shape;90;p1"/>
          <p:cNvSpPr txBox="1"/>
          <p:nvPr/>
        </p:nvSpPr>
        <p:spPr>
          <a:xfrm>
            <a:off x="1362350" y="-3975"/>
            <a:ext cx="16691400" cy="10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PRÁCTICA  PROFESIONAL SUPERVISADA “A”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 ejercicio de la Psicología no puede ser reducido a una práctica disciplinar, sin tener en cuenta la singularidad de los contextos donde se ejerce la Psicología. </a:t>
            </a:r>
            <a:endParaRPr sz="30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 formación académica debe estar en consonancia con las problemáticas cambiante de la realidad. La investigación constante del hecho psicológico (individual, grupal, social, institucional, etc.) debe ser parte esencial y constitutiva de la formación, tanto en el grado como en el posgrado… Formación profesional y realidad social son pares conceptuales para la evaluación curricular.</a:t>
            </a:r>
            <a:endParaRPr sz="30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Titular :    Dr. Ignacio Sáenz</a:t>
            </a:r>
            <a:endParaRPr b="1" sz="30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Adjuntos :Ps. Fernanda M. Fernández</a:t>
            </a:r>
            <a:endParaRPr b="1" sz="30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                     Ps. Sergio Ribaudo</a:t>
            </a:r>
            <a:endParaRPr b="1" sz="30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                     Ps. Mariela Lindozzi</a:t>
            </a:r>
            <a:endParaRPr b="1" sz="30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                     Ps. Isabel Jové</a:t>
            </a:r>
            <a:endParaRPr b="1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350" y="202225"/>
            <a:ext cx="2967825" cy="1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>
            <a:off x="2261782" y="2045570"/>
            <a:ext cx="6477000" cy="6477000"/>
          </a:xfrm>
          <a:custGeom>
            <a:rect b="b" l="l" r="r" t="t"/>
            <a:pathLst>
              <a:path extrusionOk="0" h="7620000" w="7620000">
                <a:moveTo>
                  <a:pt x="6826250" y="0"/>
                </a:moveTo>
                <a:lnTo>
                  <a:pt x="793750" y="0"/>
                </a:lnTo>
                <a:cubicBezTo>
                  <a:pt x="355600" y="0"/>
                  <a:pt x="0" y="355600"/>
                  <a:pt x="0" y="793750"/>
                </a:cubicBezTo>
                <a:lnTo>
                  <a:pt x="0" y="7620000"/>
                </a:lnTo>
                <a:lnTo>
                  <a:pt x="6826250" y="7620000"/>
                </a:lnTo>
                <a:cubicBezTo>
                  <a:pt x="7264400" y="7620000"/>
                  <a:pt x="7620000" y="7264400"/>
                  <a:pt x="7620000" y="6826250"/>
                </a:cubicBezTo>
                <a:lnTo>
                  <a:pt x="7620000" y="0"/>
                </a:lnTo>
                <a:lnTo>
                  <a:pt x="6826250" y="0"/>
                </a:lnTo>
                <a:close/>
              </a:path>
            </a:pathLst>
          </a:custGeom>
          <a:solidFill>
            <a:srgbClr val="FFE4F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"/>
          <p:cNvSpPr txBox="1"/>
          <p:nvPr/>
        </p:nvSpPr>
        <p:spPr>
          <a:xfrm>
            <a:off x="1449257" y="-85725"/>
            <a:ext cx="15328840" cy="950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83D5B"/>
                </a:solidFill>
                <a:latin typeface="Arimo"/>
                <a:ea typeface="Arimo"/>
                <a:cs typeface="Arimo"/>
                <a:sym typeface="Arimo"/>
              </a:rPr>
              <a:t>ATENEOS ELECTIVOS</a:t>
            </a: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9341582" y="1870270"/>
            <a:ext cx="6468838" cy="6468838"/>
          </a:xfrm>
          <a:custGeom>
            <a:rect b="b" l="l" r="r" t="t"/>
            <a:pathLst>
              <a:path extrusionOk="0" h="7620000" w="7620000">
                <a:moveTo>
                  <a:pt x="6826250" y="0"/>
                </a:moveTo>
                <a:lnTo>
                  <a:pt x="793750" y="0"/>
                </a:lnTo>
                <a:cubicBezTo>
                  <a:pt x="355600" y="0"/>
                  <a:pt x="0" y="355600"/>
                  <a:pt x="0" y="793750"/>
                </a:cubicBezTo>
                <a:lnTo>
                  <a:pt x="0" y="7620000"/>
                </a:lnTo>
                <a:lnTo>
                  <a:pt x="6826250" y="7620000"/>
                </a:lnTo>
                <a:cubicBezTo>
                  <a:pt x="7264400" y="7620000"/>
                  <a:pt x="7620000" y="7264400"/>
                  <a:pt x="7620000" y="6826250"/>
                </a:cubicBezTo>
                <a:lnTo>
                  <a:pt x="7620000" y="0"/>
                </a:lnTo>
                <a:lnTo>
                  <a:pt x="6826250" y="0"/>
                </a:lnTo>
                <a:close/>
              </a:path>
            </a:pathLst>
          </a:custGeom>
          <a:solidFill>
            <a:srgbClr val="FFE4F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2680575" y="2362675"/>
            <a:ext cx="5881800" cy="6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3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Título:</a:t>
            </a:r>
            <a:endParaRPr sz="3503">
              <a:solidFill>
                <a:srgbClr val="B454E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3" u="none" cap="none" strike="noStrike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3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b="1" i="0" lang="en-US" sz="3503" u="none" cap="none" strike="noStrike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Clínica  con niñas, niños y púberes en instituciones</a:t>
            </a:r>
            <a:r>
              <a:rPr b="1" lang="en-US" sz="3503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”</a:t>
            </a:r>
            <a:endParaRPr/>
          </a:p>
          <a:p>
            <a:pPr indent="0" lvl="0" marL="0" marR="0" rtl="0" algn="l">
              <a:lnSpc>
                <a:spcPct val="124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3" u="none" cap="none" strike="noStrike">
              <a:solidFill>
                <a:srgbClr val="B454E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24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3" u="none" cap="none" strike="noStrike">
              <a:solidFill>
                <a:srgbClr val="B454E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6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Prof. Fabián Dutto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6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Prof. invitado Oliden. R. López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76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6" u="none" cap="none" strike="noStrike">
              <a:solidFill>
                <a:srgbClr val="B454E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276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6" u="none" cap="none" strike="noStrike">
              <a:solidFill>
                <a:srgbClr val="B454E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8" name="Google Shape;188;p10"/>
          <p:cNvSpPr/>
          <p:nvPr/>
        </p:nvSpPr>
        <p:spPr>
          <a:xfrm rot="-3227623">
            <a:off x="16592986" y="1073344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0"/>
          <p:cNvSpPr/>
          <p:nvPr/>
        </p:nvSpPr>
        <p:spPr>
          <a:xfrm rot="7689246">
            <a:off x="-1657617" y="6088825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0"/>
          <p:cNvSpPr txBox="1"/>
          <p:nvPr/>
        </p:nvSpPr>
        <p:spPr>
          <a:xfrm>
            <a:off x="9851700" y="2195100"/>
            <a:ext cx="5750700" cy="8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8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28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CLASE INAUGURAL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Lunes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4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 Mayo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rimo"/>
                <a:ea typeface="Arimo"/>
                <a:cs typeface="Arimo"/>
                <a:sym typeface="Arimo"/>
              </a:rPr>
              <a:t>10.00 a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12:00 hs.</a:t>
            </a:r>
            <a:endParaRPr/>
          </a:p>
          <a:p>
            <a:pPr indent="0" lvl="0" marL="0" marR="0" rtl="0" algn="ctr">
              <a:lnSpc>
                <a:spcPct val="1173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73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73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73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73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91" name="Google Shape;191;p10"/>
          <p:cNvGrpSpPr/>
          <p:nvPr/>
        </p:nvGrpSpPr>
        <p:grpSpPr>
          <a:xfrm>
            <a:off x="13938248" y="7097641"/>
            <a:ext cx="2365987" cy="1637198"/>
            <a:chOff x="0" y="0"/>
            <a:chExt cx="1036245" cy="717053"/>
          </a:xfrm>
        </p:grpSpPr>
        <p:sp>
          <p:nvSpPr>
            <p:cNvPr id="192" name="Google Shape;192;p10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9971682" y="1905007"/>
            <a:ext cx="6477000" cy="6477000"/>
          </a:xfrm>
          <a:custGeom>
            <a:rect b="b" l="l" r="r" t="t"/>
            <a:pathLst>
              <a:path extrusionOk="0" h="7620000" w="7620000">
                <a:moveTo>
                  <a:pt x="6826250" y="0"/>
                </a:moveTo>
                <a:lnTo>
                  <a:pt x="793750" y="0"/>
                </a:lnTo>
                <a:cubicBezTo>
                  <a:pt x="355600" y="0"/>
                  <a:pt x="0" y="355600"/>
                  <a:pt x="0" y="793750"/>
                </a:cubicBezTo>
                <a:lnTo>
                  <a:pt x="0" y="7620000"/>
                </a:lnTo>
                <a:lnTo>
                  <a:pt x="6826250" y="7620000"/>
                </a:lnTo>
                <a:cubicBezTo>
                  <a:pt x="7264400" y="7620000"/>
                  <a:pt x="7620000" y="7264400"/>
                  <a:pt x="7620000" y="6826250"/>
                </a:cubicBezTo>
                <a:lnTo>
                  <a:pt x="7620000" y="0"/>
                </a:lnTo>
                <a:lnTo>
                  <a:pt x="6826250" y="0"/>
                </a:lnTo>
                <a:close/>
              </a:path>
            </a:pathLst>
          </a:custGeom>
          <a:solidFill>
            <a:srgbClr val="FFE4F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99" name="Google Shape;199;p11"/>
          <p:cNvSpPr txBox="1"/>
          <p:nvPr/>
        </p:nvSpPr>
        <p:spPr>
          <a:xfrm>
            <a:off x="1479582" y="212125"/>
            <a:ext cx="153288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83D5B"/>
                </a:solidFill>
                <a:latin typeface="Arimo"/>
                <a:ea typeface="Arimo"/>
                <a:cs typeface="Arimo"/>
                <a:sym typeface="Arimo"/>
              </a:rPr>
              <a:t>ATENEOS ELECTIVOS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2376682" y="1909082"/>
            <a:ext cx="6477000" cy="6477000"/>
          </a:xfrm>
          <a:custGeom>
            <a:rect b="b" l="l" r="r" t="t"/>
            <a:pathLst>
              <a:path extrusionOk="0" h="7620000" w="7620000">
                <a:moveTo>
                  <a:pt x="6826250" y="0"/>
                </a:moveTo>
                <a:lnTo>
                  <a:pt x="793750" y="0"/>
                </a:lnTo>
                <a:cubicBezTo>
                  <a:pt x="355600" y="0"/>
                  <a:pt x="0" y="355600"/>
                  <a:pt x="0" y="793750"/>
                </a:cubicBezTo>
                <a:lnTo>
                  <a:pt x="0" y="7620000"/>
                </a:lnTo>
                <a:lnTo>
                  <a:pt x="6826250" y="7620000"/>
                </a:lnTo>
                <a:cubicBezTo>
                  <a:pt x="7264400" y="7620000"/>
                  <a:pt x="7620000" y="7264400"/>
                  <a:pt x="7620000" y="6826250"/>
                </a:cubicBezTo>
                <a:lnTo>
                  <a:pt x="7620000" y="0"/>
                </a:lnTo>
                <a:lnTo>
                  <a:pt x="6826250" y="0"/>
                </a:lnTo>
                <a:close/>
              </a:path>
            </a:pathLst>
          </a:custGeom>
          <a:solidFill>
            <a:srgbClr val="FFE4F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1" name="Google Shape;201;p11"/>
          <p:cNvSpPr txBox="1"/>
          <p:nvPr/>
        </p:nvSpPr>
        <p:spPr>
          <a:xfrm>
            <a:off x="2974563" y="2556641"/>
            <a:ext cx="5011500" cy="30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84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Título: </a:t>
            </a:r>
            <a:endParaRPr sz="3684">
              <a:solidFill>
                <a:srgbClr val="B454E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84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b="1" i="0" lang="en-US" sz="3684" u="none" cap="none" strike="noStrike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Sujeto, ley y transgresión: una mirada clínica</a:t>
            </a:r>
            <a:r>
              <a:rPr b="1" lang="en-US" sz="3684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”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3290920" y="6898383"/>
            <a:ext cx="437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Prof. Eliana Reynaldo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11"/>
          <p:cNvSpPr/>
          <p:nvPr/>
        </p:nvSpPr>
        <p:spPr>
          <a:xfrm rot="-3227623">
            <a:off x="16592986" y="1073344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1"/>
          <p:cNvSpPr/>
          <p:nvPr/>
        </p:nvSpPr>
        <p:spPr>
          <a:xfrm rot="7689246">
            <a:off x="-1657617" y="6088825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1"/>
          <p:cNvSpPr txBox="1"/>
          <p:nvPr/>
        </p:nvSpPr>
        <p:spPr>
          <a:xfrm>
            <a:off x="9986546" y="2451866"/>
            <a:ext cx="5169000" cy="52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21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CLASE INAUGURAL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Jueves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7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 Mayo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14hs.</a:t>
            </a:r>
            <a:endParaRPr/>
          </a:p>
        </p:txBody>
      </p:sp>
      <p:grpSp>
        <p:nvGrpSpPr>
          <p:cNvPr id="206" name="Google Shape;206;p11"/>
          <p:cNvGrpSpPr/>
          <p:nvPr/>
        </p:nvGrpSpPr>
        <p:grpSpPr>
          <a:xfrm>
            <a:off x="14082732" y="7621102"/>
            <a:ext cx="2365987" cy="1637198"/>
            <a:chOff x="0" y="0"/>
            <a:chExt cx="1036245" cy="717053"/>
          </a:xfrm>
        </p:grpSpPr>
        <p:sp>
          <p:nvSpPr>
            <p:cNvPr id="207" name="Google Shape;207;p11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2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214" name="Google Shape;214;p12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2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2"/>
          <p:cNvGrpSpPr/>
          <p:nvPr/>
        </p:nvGrpSpPr>
        <p:grpSpPr>
          <a:xfrm>
            <a:off x="710836" y="1315244"/>
            <a:ext cx="7847952" cy="3478058"/>
            <a:chOff x="0" y="-95250"/>
            <a:chExt cx="2066950" cy="916032"/>
          </a:xfrm>
        </p:grpSpPr>
        <p:sp>
          <p:nvSpPr>
            <p:cNvPr id="217" name="Google Shape;217;p12"/>
            <p:cNvSpPr/>
            <p:nvPr/>
          </p:nvSpPr>
          <p:spPr>
            <a:xfrm>
              <a:off x="0" y="0"/>
              <a:ext cx="2066950" cy="820782"/>
            </a:xfrm>
            <a:custGeom>
              <a:rect b="b" l="l" r="r" t="t"/>
              <a:pathLst>
                <a:path extrusionOk="0" h="820782" w="2066950">
                  <a:moveTo>
                    <a:pt x="50311" y="0"/>
                  </a:moveTo>
                  <a:lnTo>
                    <a:pt x="2016640" y="0"/>
                  </a:lnTo>
                  <a:cubicBezTo>
                    <a:pt x="2029983" y="0"/>
                    <a:pt x="2042780" y="5301"/>
                    <a:pt x="2052215" y="14736"/>
                  </a:cubicBezTo>
                  <a:cubicBezTo>
                    <a:pt x="2061650" y="24171"/>
                    <a:pt x="2066950" y="36968"/>
                    <a:pt x="2066950" y="50311"/>
                  </a:cubicBezTo>
                  <a:lnTo>
                    <a:pt x="2066950" y="770471"/>
                  </a:lnTo>
                  <a:cubicBezTo>
                    <a:pt x="2066950" y="798257"/>
                    <a:pt x="2044425" y="820782"/>
                    <a:pt x="2016640" y="820782"/>
                  </a:cubicBezTo>
                  <a:lnTo>
                    <a:pt x="50311" y="820782"/>
                  </a:lnTo>
                  <a:cubicBezTo>
                    <a:pt x="36968" y="820782"/>
                    <a:pt x="24171" y="815481"/>
                    <a:pt x="14736" y="806046"/>
                  </a:cubicBezTo>
                  <a:cubicBezTo>
                    <a:pt x="5301" y="796611"/>
                    <a:pt x="0" y="783814"/>
                    <a:pt x="0" y="770471"/>
                  </a:cubicBezTo>
                  <a:lnTo>
                    <a:pt x="0" y="50311"/>
                  </a:lnTo>
                  <a:cubicBezTo>
                    <a:pt x="0" y="36968"/>
                    <a:pt x="5301" y="24171"/>
                    <a:pt x="14736" y="14736"/>
                  </a:cubicBezTo>
                  <a:cubicBezTo>
                    <a:pt x="24171" y="5301"/>
                    <a:pt x="36968" y="0"/>
                    <a:pt x="5031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2"/>
            <p:cNvSpPr txBox="1"/>
            <p:nvPr/>
          </p:nvSpPr>
          <p:spPr>
            <a:xfrm>
              <a:off x="0" y="-95250"/>
              <a:ext cx="2066950" cy="916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Efector </a:t>
              </a:r>
              <a:endParaRPr b="1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Hospital Provincial de  Rosario</a:t>
              </a:r>
              <a:endParaRPr b="1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19" name="Google Shape;219;p12"/>
          <p:cNvSpPr txBox="1"/>
          <p:nvPr/>
        </p:nvSpPr>
        <p:spPr>
          <a:xfrm>
            <a:off x="0" y="178627"/>
            <a:ext cx="18288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AREA I : Servicios de Psicología y Equipos de Salud Mental en Hospitales generales </a:t>
            </a:r>
            <a:endParaRPr/>
          </a:p>
        </p:txBody>
      </p:sp>
      <p:grpSp>
        <p:nvGrpSpPr>
          <p:cNvPr id="220" name="Google Shape;220;p12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221" name="Google Shape;221;p12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2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2"/>
          <p:cNvGrpSpPr/>
          <p:nvPr/>
        </p:nvGrpSpPr>
        <p:grpSpPr>
          <a:xfrm>
            <a:off x="9613467" y="1202836"/>
            <a:ext cx="7645833" cy="3702874"/>
            <a:chOff x="0" y="-95250"/>
            <a:chExt cx="2013717" cy="975243"/>
          </a:xfrm>
        </p:grpSpPr>
        <p:sp>
          <p:nvSpPr>
            <p:cNvPr id="224" name="Google Shape;224;p12"/>
            <p:cNvSpPr/>
            <p:nvPr/>
          </p:nvSpPr>
          <p:spPr>
            <a:xfrm>
              <a:off x="0" y="0"/>
              <a:ext cx="2013717" cy="879993"/>
            </a:xfrm>
            <a:custGeom>
              <a:rect b="b" l="l" r="r" t="t"/>
              <a:pathLst>
                <a:path extrusionOk="0" h="879993" w="2013717">
                  <a:moveTo>
                    <a:pt x="51641" y="0"/>
                  </a:moveTo>
                  <a:lnTo>
                    <a:pt x="1962077" y="0"/>
                  </a:lnTo>
                  <a:cubicBezTo>
                    <a:pt x="1990597" y="0"/>
                    <a:pt x="2013717" y="23120"/>
                    <a:pt x="2013717" y="51641"/>
                  </a:cubicBezTo>
                  <a:lnTo>
                    <a:pt x="2013717" y="828352"/>
                  </a:lnTo>
                  <a:cubicBezTo>
                    <a:pt x="2013717" y="842048"/>
                    <a:pt x="2008277" y="855183"/>
                    <a:pt x="1998592" y="864868"/>
                  </a:cubicBezTo>
                  <a:cubicBezTo>
                    <a:pt x="1988907" y="874552"/>
                    <a:pt x="1975772" y="879993"/>
                    <a:pt x="1962077" y="879993"/>
                  </a:cubicBezTo>
                  <a:lnTo>
                    <a:pt x="51641" y="879993"/>
                  </a:lnTo>
                  <a:cubicBezTo>
                    <a:pt x="37945" y="879993"/>
                    <a:pt x="24810" y="874552"/>
                    <a:pt x="15125" y="864868"/>
                  </a:cubicBezTo>
                  <a:cubicBezTo>
                    <a:pt x="5441" y="855183"/>
                    <a:pt x="0" y="842048"/>
                    <a:pt x="0" y="828352"/>
                  </a:cubicBezTo>
                  <a:lnTo>
                    <a:pt x="0" y="51641"/>
                  </a:lnTo>
                  <a:cubicBezTo>
                    <a:pt x="0" y="37945"/>
                    <a:pt x="5441" y="24810"/>
                    <a:pt x="15125" y="15125"/>
                  </a:cubicBezTo>
                  <a:cubicBezTo>
                    <a:pt x="24810" y="5441"/>
                    <a:pt x="37945" y="0"/>
                    <a:pt x="5164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2"/>
            <p:cNvSpPr txBox="1"/>
            <p:nvPr/>
          </p:nvSpPr>
          <p:spPr>
            <a:xfrm>
              <a:off x="0" y="-95250"/>
              <a:ext cx="2013717" cy="975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b="0" i="0" lang="en-US" sz="31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de práctica en el efector: </a:t>
              </a:r>
              <a:endParaRPr sz="31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Turno mañana- de lunes a viernes ,   Los días a coordinar con el efector.</a:t>
              </a:r>
              <a:endParaRPr sz="31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b="1" i="0" lang="en-US" sz="31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hasta 10 estudiantes</a:t>
              </a:r>
              <a:endParaRPr b="1" sz="3100"/>
            </a:p>
          </p:txBody>
        </p:sp>
      </p:grpSp>
      <p:grpSp>
        <p:nvGrpSpPr>
          <p:cNvPr id="226" name="Google Shape;226;p12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227" name="Google Shape;227;p12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2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2"/>
          <p:cNvGrpSpPr/>
          <p:nvPr/>
        </p:nvGrpSpPr>
        <p:grpSpPr>
          <a:xfrm>
            <a:off x="734015" y="5249317"/>
            <a:ext cx="7365138" cy="3702874"/>
            <a:chOff x="0" y="-95250"/>
            <a:chExt cx="1939790" cy="975243"/>
          </a:xfrm>
        </p:grpSpPr>
        <p:sp>
          <p:nvSpPr>
            <p:cNvPr id="230" name="Google Shape;230;p12"/>
            <p:cNvSpPr/>
            <p:nvPr/>
          </p:nvSpPr>
          <p:spPr>
            <a:xfrm>
              <a:off x="0" y="0"/>
              <a:ext cx="1939790" cy="879993"/>
            </a:xfrm>
            <a:custGeom>
              <a:rect b="b" l="l" r="r" t="t"/>
              <a:pathLst>
                <a:path extrusionOk="0" h="879993" w="1939790">
                  <a:moveTo>
                    <a:pt x="53609" y="0"/>
                  </a:moveTo>
                  <a:lnTo>
                    <a:pt x="1886181" y="0"/>
                  </a:lnTo>
                  <a:cubicBezTo>
                    <a:pt x="1900399" y="0"/>
                    <a:pt x="1914034" y="5648"/>
                    <a:pt x="1924088" y="15702"/>
                  </a:cubicBezTo>
                  <a:cubicBezTo>
                    <a:pt x="1934141" y="25755"/>
                    <a:pt x="1939790" y="39391"/>
                    <a:pt x="1939790" y="53609"/>
                  </a:cubicBezTo>
                  <a:lnTo>
                    <a:pt x="1939790" y="826384"/>
                  </a:lnTo>
                  <a:cubicBezTo>
                    <a:pt x="1939790" y="840602"/>
                    <a:pt x="1934141" y="854237"/>
                    <a:pt x="1924088" y="864291"/>
                  </a:cubicBezTo>
                  <a:cubicBezTo>
                    <a:pt x="1914034" y="874345"/>
                    <a:pt x="1900399" y="879993"/>
                    <a:pt x="1886181" y="879993"/>
                  </a:cubicBezTo>
                  <a:lnTo>
                    <a:pt x="53609" y="879993"/>
                  </a:lnTo>
                  <a:cubicBezTo>
                    <a:pt x="39391" y="879993"/>
                    <a:pt x="25755" y="874345"/>
                    <a:pt x="15702" y="864291"/>
                  </a:cubicBezTo>
                  <a:cubicBezTo>
                    <a:pt x="5648" y="854237"/>
                    <a:pt x="0" y="840602"/>
                    <a:pt x="0" y="826384"/>
                  </a:cubicBezTo>
                  <a:lnTo>
                    <a:pt x="0" y="53609"/>
                  </a:lnTo>
                  <a:cubicBezTo>
                    <a:pt x="0" y="39391"/>
                    <a:pt x="5648" y="25755"/>
                    <a:pt x="15702" y="15702"/>
                  </a:cubicBezTo>
                  <a:cubicBezTo>
                    <a:pt x="25755" y="5648"/>
                    <a:pt x="39391" y="0"/>
                    <a:pt x="5360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 txBox="1"/>
            <p:nvPr/>
          </p:nvSpPr>
          <p:spPr>
            <a:xfrm>
              <a:off x="0" y="-95250"/>
              <a:ext cx="1939790" cy="975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Responsable de </a:t>
              </a:r>
              <a:r>
                <a:rPr lang="en-US" sz="3500">
                  <a:latin typeface="Arimo"/>
                  <a:ea typeface="Arimo"/>
                  <a:cs typeface="Arimo"/>
                  <a:sym typeface="Arimo"/>
                </a:rPr>
                <a:t>Á</a:t>
              </a: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rea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Prof.Laura Hanono</a:t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b="0" i="0" lang="en-US" sz="3500" u="sng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laurahanono@gmail.com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>
            <a:off x="9387834" y="5869783"/>
            <a:ext cx="6986325" cy="3147756"/>
            <a:chOff x="0" y="-38100"/>
            <a:chExt cx="1840020" cy="829039"/>
          </a:xfrm>
        </p:grpSpPr>
        <p:sp>
          <p:nvSpPr>
            <p:cNvPr id="233" name="Google Shape;233;p12"/>
            <p:cNvSpPr/>
            <p:nvPr/>
          </p:nvSpPr>
          <p:spPr>
            <a:xfrm>
              <a:off x="0" y="0"/>
              <a:ext cx="1840020" cy="790939"/>
            </a:xfrm>
            <a:custGeom>
              <a:rect b="b" l="l" r="r" t="t"/>
              <a:pathLst>
                <a:path extrusionOk="0" h="790939" w="1840020">
                  <a:moveTo>
                    <a:pt x="56516" y="0"/>
                  </a:moveTo>
                  <a:lnTo>
                    <a:pt x="1783504" y="0"/>
                  </a:lnTo>
                  <a:cubicBezTo>
                    <a:pt x="1798493" y="0"/>
                    <a:pt x="1812868" y="5954"/>
                    <a:pt x="1823467" y="16553"/>
                  </a:cubicBezTo>
                  <a:cubicBezTo>
                    <a:pt x="1834065" y="27152"/>
                    <a:pt x="1840020" y="41527"/>
                    <a:pt x="1840020" y="56516"/>
                  </a:cubicBezTo>
                  <a:lnTo>
                    <a:pt x="1840020" y="734423"/>
                  </a:lnTo>
                  <a:cubicBezTo>
                    <a:pt x="1840020" y="749412"/>
                    <a:pt x="1834065" y="763787"/>
                    <a:pt x="1823467" y="774385"/>
                  </a:cubicBezTo>
                  <a:cubicBezTo>
                    <a:pt x="1812868" y="784984"/>
                    <a:pt x="1798493" y="790939"/>
                    <a:pt x="1783504" y="790939"/>
                  </a:cubicBezTo>
                  <a:lnTo>
                    <a:pt x="56516" y="790939"/>
                  </a:lnTo>
                  <a:cubicBezTo>
                    <a:pt x="41527" y="790939"/>
                    <a:pt x="27152" y="784984"/>
                    <a:pt x="16553" y="774385"/>
                  </a:cubicBezTo>
                  <a:cubicBezTo>
                    <a:pt x="5954" y="763787"/>
                    <a:pt x="0" y="749412"/>
                    <a:pt x="0" y="734423"/>
                  </a:cubicBezTo>
                  <a:lnTo>
                    <a:pt x="0" y="56516"/>
                  </a:lnTo>
                  <a:cubicBezTo>
                    <a:pt x="0" y="41527"/>
                    <a:pt x="5954" y="27152"/>
                    <a:pt x="16553" y="16553"/>
                  </a:cubicBezTo>
                  <a:cubicBezTo>
                    <a:pt x="27152" y="5954"/>
                    <a:pt x="41527" y="0"/>
                    <a:pt x="56516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 txBox="1"/>
            <p:nvPr/>
          </p:nvSpPr>
          <p:spPr>
            <a:xfrm>
              <a:off x="0" y="-38100"/>
              <a:ext cx="1840020" cy="829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9873537" y="5543848"/>
            <a:ext cx="6653833" cy="3113813"/>
            <a:chOff x="0" y="-95250"/>
            <a:chExt cx="1752450" cy="820099"/>
          </a:xfrm>
        </p:grpSpPr>
        <p:sp>
          <p:nvSpPr>
            <p:cNvPr id="236" name="Google Shape;236;p12"/>
            <p:cNvSpPr/>
            <p:nvPr/>
          </p:nvSpPr>
          <p:spPr>
            <a:xfrm>
              <a:off x="0" y="0"/>
              <a:ext cx="1752450" cy="724849"/>
            </a:xfrm>
            <a:custGeom>
              <a:rect b="b" l="l" r="r" t="t"/>
              <a:pathLst>
                <a:path extrusionOk="0" h="724849" w="1752450">
                  <a:moveTo>
                    <a:pt x="59340" y="0"/>
                  </a:moveTo>
                  <a:lnTo>
                    <a:pt x="1693110" y="0"/>
                  </a:lnTo>
                  <a:cubicBezTo>
                    <a:pt x="1725883" y="0"/>
                    <a:pt x="1752450" y="26567"/>
                    <a:pt x="1752450" y="59340"/>
                  </a:cubicBezTo>
                  <a:lnTo>
                    <a:pt x="1752450" y="665509"/>
                  </a:lnTo>
                  <a:cubicBezTo>
                    <a:pt x="1752450" y="698282"/>
                    <a:pt x="1725883" y="724849"/>
                    <a:pt x="1693110" y="724849"/>
                  </a:cubicBezTo>
                  <a:lnTo>
                    <a:pt x="59340" y="724849"/>
                  </a:lnTo>
                  <a:cubicBezTo>
                    <a:pt x="26567" y="724849"/>
                    <a:pt x="0" y="698282"/>
                    <a:pt x="0" y="665509"/>
                  </a:cubicBezTo>
                  <a:lnTo>
                    <a:pt x="0" y="59340"/>
                  </a:lnTo>
                  <a:cubicBezTo>
                    <a:pt x="0" y="26567"/>
                    <a:pt x="26567" y="0"/>
                    <a:pt x="5934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2"/>
            <p:cNvSpPr txBox="1"/>
            <p:nvPr/>
          </p:nvSpPr>
          <p:spPr>
            <a:xfrm>
              <a:off x="0" y="-95250"/>
              <a:ext cx="1752450" cy="820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Supervisión: Lunes 10 - 12 hs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Consultas: Viernes : 12 - 14 hs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/>
            </a:p>
          </p:txBody>
        </p:sp>
      </p:grpSp>
      <p:grpSp>
        <p:nvGrpSpPr>
          <p:cNvPr id="238" name="Google Shape;238;p12"/>
          <p:cNvGrpSpPr/>
          <p:nvPr/>
        </p:nvGrpSpPr>
        <p:grpSpPr>
          <a:xfrm>
            <a:off x="15191165" y="8198940"/>
            <a:ext cx="2365987" cy="1637198"/>
            <a:chOff x="0" y="0"/>
            <a:chExt cx="1036245" cy="717053"/>
          </a:xfrm>
        </p:grpSpPr>
        <p:sp>
          <p:nvSpPr>
            <p:cNvPr id="239" name="Google Shape;239;p12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3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246" name="Google Shape;246;p13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3"/>
          <p:cNvGrpSpPr/>
          <p:nvPr/>
        </p:nvGrpSpPr>
        <p:grpSpPr>
          <a:xfrm>
            <a:off x="913113" y="1988481"/>
            <a:ext cx="7824773" cy="3155019"/>
            <a:chOff x="0" y="-47625"/>
            <a:chExt cx="2060846" cy="830951"/>
          </a:xfrm>
        </p:grpSpPr>
        <p:sp>
          <p:nvSpPr>
            <p:cNvPr id="249" name="Google Shape;249;p13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3"/>
          <p:cNvSpPr txBox="1"/>
          <p:nvPr/>
        </p:nvSpPr>
        <p:spPr>
          <a:xfrm>
            <a:off x="913113" y="178627"/>
            <a:ext cx="15466043" cy="1191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II: Praxis Comunitaria desde las Perspectivas Psi</a:t>
            </a:r>
            <a:endParaRPr/>
          </a:p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81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/>
          </a:p>
        </p:txBody>
      </p:sp>
      <p:grpSp>
        <p:nvGrpSpPr>
          <p:cNvPr id="252" name="Google Shape;252;p13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253" name="Google Shape;253;p13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3"/>
          <p:cNvGrpSpPr/>
          <p:nvPr/>
        </p:nvGrpSpPr>
        <p:grpSpPr>
          <a:xfrm>
            <a:off x="9873537" y="1988481"/>
            <a:ext cx="7824773" cy="3155019"/>
            <a:chOff x="0" y="-47625"/>
            <a:chExt cx="2060846" cy="830951"/>
          </a:xfrm>
        </p:grpSpPr>
        <p:sp>
          <p:nvSpPr>
            <p:cNvPr id="256" name="Google Shape;256;p13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just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3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259" name="Google Shape;259;p13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3"/>
          <p:cNvGrpSpPr/>
          <p:nvPr/>
        </p:nvGrpSpPr>
        <p:grpSpPr>
          <a:xfrm>
            <a:off x="913113" y="5937218"/>
            <a:ext cx="7824773" cy="3702874"/>
            <a:chOff x="0" y="-95250"/>
            <a:chExt cx="2060846" cy="975243"/>
          </a:xfrm>
        </p:grpSpPr>
        <p:sp>
          <p:nvSpPr>
            <p:cNvPr id="262" name="Google Shape;262;p13"/>
            <p:cNvSpPr/>
            <p:nvPr/>
          </p:nvSpPr>
          <p:spPr>
            <a:xfrm>
              <a:off x="0" y="0"/>
              <a:ext cx="2060846" cy="879993"/>
            </a:xfrm>
            <a:custGeom>
              <a:rect b="b" l="l" r="r" t="t"/>
              <a:pathLst>
                <a:path extrusionOk="0" h="879993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829533"/>
                  </a:lnTo>
                  <a:cubicBezTo>
                    <a:pt x="2060846" y="857401"/>
                    <a:pt x="2038254" y="879993"/>
                    <a:pt x="2010386" y="879993"/>
                  </a:cubicBezTo>
                  <a:lnTo>
                    <a:pt x="50460" y="879993"/>
                  </a:lnTo>
                  <a:cubicBezTo>
                    <a:pt x="37077" y="879993"/>
                    <a:pt x="24242" y="874676"/>
                    <a:pt x="14779" y="865213"/>
                  </a:cubicBezTo>
                  <a:cubicBezTo>
                    <a:pt x="5316" y="855750"/>
                    <a:pt x="0" y="842916"/>
                    <a:pt x="0" y="829533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 txBox="1"/>
            <p:nvPr/>
          </p:nvSpPr>
          <p:spPr>
            <a:xfrm>
              <a:off x="0" y="-95250"/>
              <a:ext cx="2060846" cy="975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Responsable de </a:t>
              </a:r>
              <a:r>
                <a:rPr lang="en-US" sz="3500">
                  <a:latin typeface="Arimo"/>
                  <a:ea typeface="Arimo"/>
                  <a:cs typeface="Arimo"/>
                  <a:sym typeface="Arimo"/>
                </a:rPr>
                <a:t>Á</a:t>
              </a: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rea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Prof. Gaspar Aita</a:t>
              </a:r>
              <a:endParaRPr b="1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b="0" i="0" lang="en-US" sz="3500" u="sng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superogro@hotmail.com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endParaRPr>
            </a:p>
          </p:txBody>
        </p:sp>
      </p:grpSp>
      <p:grpSp>
        <p:nvGrpSpPr>
          <p:cNvPr id="264" name="Google Shape;264;p13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265" name="Google Shape;265;p13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3"/>
          <p:cNvGrpSpPr/>
          <p:nvPr/>
        </p:nvGrpSpPr>
        <p:grpSpPr>
          <a:xfrm>
            <a:off x="9873537" y="5937217"/>
            <a:ext cx="7824773" cy="3321083"/>
            <a:chOff x="0" y="-95250"/>
            <a:chExt cx="2060846" cy="874688"/>
          </a:xfrm>
        </p:grpSpPr>
        <p:sp>
          <p:nvSpPr>
            <p:cNvPr id="268" name="Google Shape;268;p13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 txBox="1"/>
            <p:nvPr/>
          </p:nvSpPr>
          <p:spPr>
            <a:xfrm>
              <a:off x="0" y="-95250"/>
              <a:ext cx="2060846" cy="87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Supervisión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Miércoles  10- 12 hs</a:t>
              </a:r>
              <a:endParaRPr/>
            </a:p>
          </p:txBody>
        </p:sp>
      </p:grpSp>
      <p:grpSp>
        <p:nvGrpSpPr>
          <p:cNvPr id="270" name="Google Shape;270;p13"/>
          <p:cNvGrpSpPr/>
          <p:nvPr/>
        </p:nvGrpSpPr>
        <p:grpSpPr>
          <a:xfrm>
            <a:off x="15254156" y="8446045"/>
            <a:ext cx="2559742" cy="1840955"/>
            <a:chOff x="0" y="0"/>
            <a:chExt cx="1036245" cy="745263"/>
          </a:xfrm>
        </p:grpSpPr>
        <p:sp>
          <p:nvSpPr>
            <p:cNvPr id="271" name="Google Shape;271;p13"/>
            <p:cNvSpPr/>
            <p:nvPr/>
          </p:nvSpPr>
          <p:spPr>
            <a:xfrm>
              <a:off x="0" y="0"/>
              <a:ext cx="1036245" cy="745263"/>
            </a:xfrm>
            <a:custGeom>
              <a:rect b="b" l="l" r="r" t="t"/>
              <a:pathLst>
                <a:path extrusionOk="0" h="745263" w="1036245">
                  <a:moveTo>
                    <a:pt x="518123" y="0"/>
                  </a:moveTo>
                  <a:cubicBezTo>
                    <a:pt x="231971" y="0"/>
                    <a:pt x="0" y="166833"/>
                    <a:pt x="0" y="372632"/>
                  </a:cubicBezTo>
                  <a:cubicBezTo>
                    <a:pt x="0" y="578430"/>
                    <a:pt x="231971" y="745263"/>
                    <a:pt x="518123" y="745263"/>
                  </a:cubicBezTo>
                  <a:cubicBezTo>
                    <a:pt x="804274" y="745263"/>
                    <a:pt x="1036245" y="578430"/>
                    <a:pt x="1036245" y="372632"/>
                  </a:cubicBezTo>
                  <a:cubicBezTo>
                    <a:pt x="1036245" y="166833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 txBox="1"/>
            <p:nvPr/>
          </p:nvSpPr>
          <p:spPr>
            <a:xfrm>
              <a:off x="97148" y="12718"/>
              <a:ext cx="841949" cy="66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PRESENCIAL</a:t>
              </a:r>
              <a:endParaRPr/>
            </a:p>
          </p:txBody>
        </p:sp>
      </p:grpSp>
      <p:sp>
        <p:nvSpPr>
          <p:cNvPr id="273" name="Google Shape;273;p13"/>
          <p:cNvSpPr txBox="1"/>
          <p:nvPr/>
        </p:nvSpPr>
        <p:spPr>
          <a:xfrm>
            <a:off x="1028700" y="2166809"/>
            <a:ext cx="7277700" cy="3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Efectores</a:t>
            </a:r>
            <a:endParaRPr b="1" sz="2500"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Poriajhú, Centro Cultural La Toma, Taller para la Libertad (Cátedra Extensión Universitaria FHYA)</a:t>
            </a:r>
            <a:endParaRPr b="1" sz="2500"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 Casita del MEDH </a:t>
            </a:r>
            <a:endParaRPr b="1" sz="2500"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Biblioteca popular Pocho Leprati</a:t>
            </a:r>
            <a:endParaRPr b="1" sz="2500"/>
          </a:p>
          <a:p>
            <a:pPr indent="0" lvl="0" marL="0" marR="0" rtl="0" algn="ctr">
              <a:lnSpc>
                <a:spcPct val="8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10158100" y="2188899"/>
            <a:ext cx="7214100" cy="24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25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en-US" sz="302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Días y horarios de práctica en el efector: </a:t>
            </a:r>
            <a:endParaRPr sz="1200"/>
          </a:p>
          <a:p>
            <a:pPr indent="0" lvl="0" marL="0" marR="0" rtl="0" algn="just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2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Mañana y tarde (los días de la semana a coordinar  con cada efector</a:t>
            </a:r>
            <a:endParaRPr sz="1200"/>
          </a:p>
          <a:p>
            <a:pPr indent="0" lvl="0" marL="0" marR="0" rtl="0" algn="l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26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Cupo: sin límite </a:t>
            </a:r>
            <a:endParaRPr b="1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4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280" name="Google Shape;280;p14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4"/>
          <p:cNvGrpSpPr/>
          <p:nvPr/>
        </p:nvGrpSpPr>
        <p:grpSpPr>
          <a:xfrm>
            <a:off x="913113" y="1988481"/>
            <a:ext cx="7824773" cy="3155019"/>
            <a:chOff x="0" y="-47625"/>
            <a:chExt cx="2060846" cy="830951"/>
          </a:xfrm>
        </p:grpSpPr>
        <p:sp>
          <p:nvSpPr>
            <p:cNvPr id="283" name="Google Shape;283;p14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4"/>
          <p:cNvSpPr txBox="1"/>
          <p:nvPr/>
        </p:nvSpPr>
        <p:spPr>
          <a:xfrm>
            <a:off x="392963" y="178627"/>
            <a:ext cx="17502074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ÁREA III :El Psicólogo clínico en Atención Primaria</a:t>
            </a:r>
            <a:endParaRPr/>
          </a:p>
        </p:txBody>
      </p:sp>
      <p:grpSp>
        <p:nvGrpSpPr>
          <p:cNvPr id="286" name="Google Shape;286;p14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287" name="Google Shape;287;p14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4"/>
          <p:cNvGrpSpPr/>
          <p:nvPr/>
        </p:nvGrpSpPr>
        <p:grpSpPr>
          <a:xfrm>
            <a:off x="9873537" y="1988481"/>
            <a:ext cx="7824773" cy="3155019"/>
            <a:chOff x="0" y="-47625"/>
            <a:chExt cx="2060846" cy="830951"/>
          </a:xfrm>
        </p:grpSpPr>
        <p:sp>
          <p:nvSpPr>
            <p:cNvPr id="290" name="Google Shape;290;p14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4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293" name="Google Shape;293;p14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4"/>
          <p:cNvGrpSpPr/>
          <p:nvPr/>
        </p:nvGrpSpPr>
        <p:grpSpPr>
          <a:xfrm>
            <a:off x="653043" y="6038999"/>
            <a:ext cx="6913904" cy="3219301"/>
            <a:chOff x="0" y="-47625"/>
            <a:chExt cx="1820946" cy="847882"/>
          </a:xfrm>
        </p:grpSpPr>
        <p:sp>
          <p:nvSpPr>
            <p:cNvPr id="296" name="Google Shape;296;p14"/>
            <p:cNvSpPr/>
            <p:nvPr/>
          </p:nvSpPr>
          <p:spPr>
            <a:xfrm>
              <a:off x="0" y="0"/>
              <a:ext cx="1820946" cy="800257"/>
            </a:xfrm>
            <a:custGeom>
              <a:rect b="b" l="l" r="r" t="t"/>
              <a:pathLst>
                <a:path extrusionOk="0" h="800257" w="1820946">
                  <a:moveTo>
                    <a:pt x="57108" y="0"/>
                  </a:moveTo>
                  <a:lnTo>
                    <a:pt x="1763838" y="0"/>
                  </a:lnTo>
                  <a:cubicBezTo>
                    <a:pt x="1778984" y="0"/>
                    <a:pt x="1793510" y="6017"/>
                    <a:pt x="1804219" y="16726"/>
                  </a:cubicBezTo>
                  <a:cubicBezTo>
                    <a:pt x="1814929" y="27436"/>
                    <a:pt x="1820946" y="41962"/>
                    <a:pt x="1820946" y="57108"/>
                  </a:cubicBezTo>
                  <a:lnTo>
                    <a:pt x="1820946" y="743149"/>
                  </a:lnTo>
                  <a:cubicBezTo>
                    <a:pt x="1820946" y="758295"/>
                    <a:pt x="1814929" y="772821"/>
                    <a:pt x="1804219" y="783530"/>
                  </a:cubicBezTo>
                  <a:cubicBezTo>
                    <a:pt x="1793510" y="794240"/>
                    <a:pt x="1778984" y="800257"/>
                    <a:pt x="1763838" y="800257"/>
                  </a:cubicBezTo>
                  <a:lnTo>
                    <a:pt x="57108" y="800257"/>
                  </a:lnTo>
                  <a:cubicBezTo>
                    <a:pt x="41962" y="800257"/>
                    <a:pt x="27436" y="794240"/>
                    <a:pt x="16726" y="783530"/>
                  </a:cubicBezTo>
                  <a:cubicBezTo>
                    <a:pt x="6017" y="772821"/>
                    <a:pt x="0" y="758295"/>
                    <a:pt x="0" y="743149"/>
                  </a:cubicBezTo>
                  <a:lnTo>
                    <a:pt x="0" y="57108"/>
                  </a:lnTo>
                  <a:cubicBezTo>
                    <a:pt x="0" y="41962"/>
                    <a:pt x="6017" y="27436"/>
                    <a:pt x="16726" y="16726"/>
                  </a:cubicBezTo>
                  <a:cubicBezTo>
                    <a:pt x="27436" y="6017"/>
                    <a:pt x="41962" y="0"/>
                    <a:pt x="5710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0" y="-47625"/>
              <a:ext cx="1820946" cy="84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4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299" name="Google Shape;299;p14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4"/>
          <p:cNvGrpSpPr/>
          <p:nvPr/>
        </p:nvGrpSpPr>
        <p:grpSpPr>
          <a:xfrm>
            <a:off x="9873537" y="5937217"/>
            <a:ext cx="7824773" cy="3321083"/>
            <a:chOff x="0" y="-95250"/>
            <a:chExt cx="2060846" cy="874688"/>
          </a:xfrm>
        </p:grpSpPr>
        <p:sp>
          <p:nvSpPr>
            <p:cNvPr id="302" name="Google Shape;302;p14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 txBox="1"/>
            <p:nvPr/>
          </p:nvSpPr>
          <p:spPr>
            <a:xfrm>
              <a:off x="0" y="-95250"/>
              <a:ext cx="2060846" cy="87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Supervisión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Miércoles 10 hs.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04" name="Google Shape;304;p14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305" name="Google Shape;305;p14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  <p:sp>
        <p:nvSpPr>
          <p:cNvPr id="307" name="Google Shape;307;p14"/>
          <p:cNvSpPr txBox="1"/>
          <p:nvPr/>
        </p:nvSpPr>
        <p:spPr>
          <a:xfrm>
            <a:off x="913125" y="6451750"/>
            <a:ext cx="64614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Responsables de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Sergio Ribaudo, Prof. Mirta Spedale,  Prof. Adrián Secondo</a:t>
            </a:r>
            <a:endParaRPr b="1" sz="9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b="0" i="0" lang="en-US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sigi2214@hotmail.com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sng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913113" y="2060575"/>
            <a:ext cx="7672200" cy="3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5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Efectores</a:t>
            </a:r>
            <a:endParaRPr b="1" sz="1300"/>
          </a:p>
          <a:p>
            <a:pPr indent="0" lvl="0" marL="0" marR="0" rtl="0" algn="ctr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5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Hospital A. Ávila – Centro de Salud "7 de Abril" de la Dirección de Atención Primaria del Área de Salud Pública de la UNR.  Dispositivo de Atención de Urgencias en SM - Secretaría de Salud de Villa Gobernador Gálvez.</a:t>
            </a:r>
            <a:endParaRPr b="1" sz="1300"/>
          </a:p>
        </p:txBody>
      </p:sp>
      <p:sp>
        <p:nvSpPr>
          <p:cNvPr id="309" name="Google Shape;309;p14"/>
          <p:cNvSpPr txBox="1"/>
          <p:nvPr/>
        </p:nvSpPr>
        <p:spPr>
          <a:xfrm>
            <a:off x="9671260" y="2041525"/>
            <a:ext cx="78249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Días y horarios de práctica en el efector: </a:t>
            </a:r>
            <a:endParaRPr sz="13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Lunes a viernes de 9  - 14 y fines de semana-  A coordinar</a:t>
            </a:r>
            <a:endParaRPr sz="13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Cupo:  hasta 10 estudiantes</a:t>
            </a:r>
            <a:endParaRPr b="1" sz="1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5"/>
          <p:cNvGrpSpPr/>
          <p:nvPr/>
        </p:nvGrpSpPr>
        <p:grpSpPr>
          <a:xfrm>
            <a:off x="575059" y="1212904"/>
            <a:ext cx="6991888" cy="3930596"/>
            <a:chOff x="0" y="-38100"/>
            <a:chExt cx="1841485" cy="1035219"/>
          </a:xfrm>
        </p:grpSpPr>
        <p:sp>
          <p:nvSpPr>
            <p:cNvPr id="315" name="Google Shape;315;p15"/>
            <p:cNvSpPr/>
            <p:nvPr/>
          </p:nvSpPr>
          <p:spPr>
            <a:xfrm>
              <a:off x="0" y="0"/>
              <a:ext cx="1841485" cy="997119"/>
            </a:xfrm>
            <a:custGeom>
              <a:rect b="b" l="l" r="r" t="t"/>
              <a:pathLst>
                <a:path extrusionOk="0" h="997119" w="1841485">
                  <a:moveTo>
                    <a:pt x="56471" y="0"/>
                  </a:moveTo>
                  <a:lnTo>
                    <a:pt x="1785014" y="0"/>
                  </a:lnTo>
                  <a:cubicBezTo>
                    <a:pt x="1816202" y="0"/>
                    <a:pt x="1841485" y="25283"/>
                    <a:pt x="1841485" y="56471"/>
                  </a:cubicBezTo>
                  <a:lnTo>
                    <a:pt x="1841485" y="940648"/>
                  </a:lnTo>
                  <a:cubicBezTo>
                    <a:pt x="1841485" y="971836"/>
                    <a:pt x="1816202" y="997119"/>
                    <a:pt x="1785014" y="997119"/>
                  </a:cubicBezTo>
                  <a:lnTo>
                    <a:pt x="56471" y="997119"/>
                  </a:lnTo>
                  <a:cubicBezTo>
                    <a:pt x="25283" y="997119"/>
                    <a:pt x="0" y="971836"/>
                    <a:pt x="0" y="940648"/>
                  </a:cubicBezTo>
                  <a:lnTo>
                    <a:pt x="0" y="56471"/>
                  </a:lnTo>
                  <a:cubicBezTo>
                    <a:pt x="0" y="25283"/>
                    <a:pt x="25283" y="0"/>
                    <a:pt x="56471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5"/>
            <p:cNvSpPr txBox="1"/>
            <p:nvPr/>
          </p:nvSpPr>
          <p:spPr>
            <a:xfrm>
              <a:off x="0" y="-38100"/>
              <a:ext cx="1841485" cy="1035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5"/>
          <p:cNvGrpSpPr/>
          <p:nvPr/>
        </p:nvGrpSpPr>
        <p:grpSpPr>
          <a:xfrm>
            <a:off x="840231" y="1846268"/>
            <a:ext cx="7824773" cy="3155019"/>
            <a:chOff x="0" y="-47625"/>
            <a:chExt cx="2060846" cy="830951"/>
          </a:xfrm>
        </p:grpSpPr>
        <p:sp>
          <p:nvSpPr>
            <p:cNvPr id="318" name="Google Shape;318;p15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5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5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IV: Psicooncología </a:t>
            </a:r>
            <a:endParaRPr/>
          </a:p>
        </p:txBody>
      </p:sp>
      <p:grpSp>
        <p:nvGrpSpPr>
          <p:cNvPr id="321" name="Google Shape;321;p15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322" name="Google Shape;322;p15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5"/>
          <p:cNvGrpSpPr/>
          <p:nvPr/>
        </p:nvGrpSpPr>
        <p:grpSpPr>
          <a:xfrm>
            <a:off x="9873537" y="1701607"/>
            <a:ext cx="7824773" cy="3978782"/>
            <a:chOff x="0" y="-85725"/>
            <a:chExt cx="2060846" cy="1047910"/>
          </a:xfrm>
        </p:grpSpPr>
        <p:sp>
          <p:nvSpPr>
            <p:cNvPr id="325" name="Google Shape;325;p15"/>
            <p:cNvSpPr/>
            <p:nvPr/>
          </p:nvSpPr>
          <p:spPr>
            <a:xfrm>
              <a:off x="0" y="0"/>
              <a:ext cx="2060846" cy="962185"/>
            </a:xfrm>
            <a:custGeom>
              <a:rect b="b" l="l" r="r" t="t"/>
              <a:pathLst>
                <a:path extrusionOk="0" h="962185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911725"/>
                  </a:lnTo>
                  <a:cubicBezTo>
                    <a:pt x="2060846" y="939593"/>
                    <a:pt x="2038254" y="962185"/>
                    <a:pt x="2010386" y="962185"/>
                  </a:cubicBezTo>
                  <a:lnTo>
                    <a:pt x="50460" y="962185"/>
                  </a:lnTo>
                  <a:cubicBezTo>
                    <a:pt x="37077" y="962185"/>
                    <a:pt x="24242" y="956868"/>
                    <a:pt x="14779" y="947405"/>
                  </a:cubicBezTo>
                  <a:cubicBezTo>
                    <a:pt x="5316" y="937942"/>
                    <a:pt x="0" y="925107"/>
                    <a:pt x="0" y="911725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 txBox="1"/>
            <p:nvPr/>
          </p:nvSpPr>
          <p:spPr>
            <a:xfrm>
              <a:off x="0" y="-85725"/>
              <a:ext cx="2060846" cy="1047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499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de práctica en el efector: variados según actividad (talleres, grupos de pacientes y familiares, etc.)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sin límite de estudiantes</a:t>
              </a:r>
              <a:endParaRPr b="1"/>
            </a:p>
            <a:p>
              <a:pPr indent="0" lvl="0" marL="0" marR="0" rtl="0" algn="ctr">
                <a:lnSpc>
                  <a:spcPct val="75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328" name="Google Shape;328;p15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5"/>
          <p:cNvGrpSpPr/>
          <p:nvPr/>
        </p:nvGrpSpPr>
        <p:grpSpPr>
          <a:xfrm>
            <a:off x="724047" y="6174735"/>
            <a:ext cx="7185466" cy="3089908"/>
            <a:chOff x="0" y="-95250"/>
            <a:chExt cx="1892469" cy="813803"/>
          </a:xfrm>
        </p:grpSpPr>
        <p:sp>
          <p:nvSpPr>
            <p:cNvPr id="331" name="Google Shape;331;p15"/>
            <p:cNvSpPr/>
            <p:nvPr/>
          </p:nvSpPr>
          <p:spPr>
            <a:xfrm>
              <a:off x="0" y="0"/>
              <a:ext cx="1892469" cy="718553"/>
            </a:xfrm>
            <a:custGeom>
              <a:rect b="b" l="l" r="r" t="t"/>
              <a:pathLst>
                <a:path extrusionOk="0" h="718553" w="1892469">
                  <a:moveTo>
                    <a:pt x="54950" y="0"/>
                  </a:moveTo>
                  <a:lnTo>
                    <a:pt x="1837519" y="0"/>
                  </a:lnTo>
                  <a:cubicBezTo>
                    <a:pt x="1852093" y="0"/>
                    <a:pt x="1866069" y="5789"/>
                    <a:pt x="1876374" y="16094"/>
                  </a:cubicBezTo>
                  <a:cubicBezTo>
                    <a:pt x="1886679" y="26399"/>
                    <a:pt x="1892469" y="40376"/>
                    <a:pt x="1892469" y="54950"/>
                  </a:cubicBezTo>
                  <a:lnTo>
                    <a:pt x="1892469" y="663604"/>
                  </a:lnTo>
                  <a:cubicBezTo>
                    <a:pt x="1892469" y="678177"/>
                    <a:pt x="1886679" y="692154"/>
                    <a:pt x="1876374" y="702459"/>
                  </a:cubicBezTo>
                  <a:cubicBezTo>
                    <a:pt x="1866069" y="712764"/>
                    <a:pt x="1852093" y="718553"/>
                    <a:pt x="1837519" y="718553"/>
                  </a:cubicBezTo>
                  <a:lnTo>
                    <a:pt x="54950" y="718553"/>
                  </a:lnTo>
                  <a:cubicBezTo>
                    <a:pt x="24602" y="718553"/>
                    <a:pt x="0" y="693951"/>
                    <a:pt x="0" y="663604"/>
                  </a:cubicBezTo>
                  <a:lnTo>
                    <a:pt x="0" y="54950"/>
                  </a:lnTo>
                  <a:cubicBezTo>
                    <a:pt x="0" y="40376"/>
                    <a:pt x="5789" y="26399"/>
                    <a:pt x="16094" y="16094"/>
                  </a:cubicBezTo>
                  <a:cubicBezTo>
                    <a:pt x="26399" y="5789"/>
                    <a:pt x="40376" y="0"/>
                    <a:pt x="5495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 txBox="1"/>
            <p:nvPr/>
          </p:nvSpPr>
          <p:spPr>
            <a:xfrm>
              <a:off x="0" y="-95250"/>
              <a:ext cx="1892469" cy="813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5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334" name="Google Shape;334;p15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15"/>
          <p:cNvGrpSpPr/>
          <p:nvPr/>
        </p:nvGrpSpPr>
        <p:grpSpPr>
          <a:xfrm>
            <a:off x="9989124" y="5943561"/>
            <a:ext cx="7824773" cy="3321083"/>
            <a:chOff x="0" y="-95250"/>
            <a:chExt cx="2060846" cy="874688"/>
          </a:xfrm>
        </p:grpSpPr>
        <p:sp>
          <p:nvSpPr>
            <p:cNvPr id="337" name="Google Shape;337;p15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 txBox="1"/>
            <p:nvPr/>
          </p:nvSpPr>
          <p:spPr>
            <a:xfrm>
              <a:off x="0" y="-95250"/>
              <a:ext cx="2060846" cy="87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Supervisión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Martes de 18- 20 hs.</a:t>
              </a:r>
              <a:endParaRPr/>
            </a:p>
            <a:p>
              <a:pPr indent="0" lvl="0" marL="0" marR="0" rtl="0" algn="ctr">
                <a:lnSpc>
                  <a:spcPct val="759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39" name="Google Shape;339;p15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340" name="Google Shape;340;p15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342" name="Google Shape;342;p15"/>
          <p:cNvSpPr txBox="1"/>
          <p:nvPr/>
        </p:nvSpPr>
        <p:spPr>
          <a:xfrm>
            <a:off x="1116116" y="6566659"/>
            <a:ext cx="6401400" cy="25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2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 de </a:t>
            </a:r>
            <a:r>
              <a:rPr lang="en-US" sz="3124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312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2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Prof.María Fabiana Correa</a:t>
            </a:r>
            <a:endParaRPr b="1"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2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Dr. Alejandro Chinellato</a:t>
            </a:r>
            <a:endParaRPr b="1"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2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en-US" sz="3124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mfabianacorrea@gmail.com</a:t>
            </a:r>
            <a:r>
              <a:rPr b="0" i="0" lang="en-US" sz="312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      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1008075" y="1390375"/>
            <a:ext cx="7656900" cy="4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31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80">
                <a:latin typeface="Arimo"/>
                <a:ea typeface="Arimo"/>
                <a:cs typeface="Arimo"/>
                <a:sym typeface="Arimo"/>
              </a:rPr>
              <a:t>E</a:t>
            </a:r>
            <a:r>
              <a:rPr b="1" lang="en-US" sz="2680">
                <a:latin typeface="Arimo"/>
                <a:ea typeface="Arimo"/>
                <a:cs typeface="Arimo"/>
                <a:sym typeface="Arimo"/>
              </a:rPr>
              <a:t>fectores: </a:t>
            </a:r>
            <a:r>
              <a:rPr b="1" i="0" lang="en-US" sz="268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FAOHP- LALCEC Cañada de Gómez y región 4 (Santa Fe y Entre Ríos)</a:t>
            </a:r>
            <a:endParaRPr b="1" sz="13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Hospital Granaderos a Caballo( San Lorenzo).</a:t>
            </a:r>
            <a:endParaRPr b="1" sz="13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Grupos de pacientes y familiares OSMA CEI UNR</a:t>
            </a:r>
            <a:endParaRPr b="1" sz="13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8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6"/>
          <p:cNvGrpSpPr/>
          <p:nvPr/>
        </p:nvGrpSpPr>
        <p:grpSpPr>
          <a:xfrm>
            <a:off x="800692" y="785018"/>
            <a:ext cx="6766255" cy="3455883"/>
            <a:chOff x="0" y="-38100"/>
            <a:chExt cx="1782059" cy="910191"/>
          </a:xfrm>
        </p:grpSpPr>
        <p:sp>
          <p:nvSpPr>
            <p:cNvPr id="349" name="Google Shape;349;p16"/>
            <p:cNvSpPr/>
            <p:nvPr/>
          </p:nvSpPr>
          <p:spPr>
            <a:xfrm>
              <a:off x="0" y="0"/>
              <a:ext cx="1782059" cy="872091"/>
            </a:xfrm>
            <a:custGeom>
              <a:rect b="b" l="l" r="r" t="t"/>
              <a:pathLst>
                <a:path extrusionOk="0" h="872091" w="1782059">
                  <a:moveTo>
                    <a:pt x="58354" y="0"/>
                  </a:moveTo>
                  <a:lnTo>
                    <a:pt x="1723705" y="0"/>
                  </a:lnTo>
                  <a:cubicBezTo>
                    <a:pt x="1739181" y="0"/>
                    <a:pt x="1754024" y="6148"/>
                    <a:pt x="1764967" y="17091"/>
                  </a:cubicBezTo>
                  <a:cubicBezTo>
                    <a:pt x="1775911" y="28035"/>
                    <a:pt x="1782059" y="42878"/>
                    <a:pt x="1782059" y="58354"/>
                  </a:cubicBezTo>
                  <a:lnTo>
                    <a:pt x="1782059" y="813737"/>
                  </a:lnTo>
                  <a:cubicBezTo>
                    <a:pt x="1782059" y="845965"/>
                    <a:pt x="1755933" y="872091"/>
                    <a:pt x="1723705" y="872091"/>
                  </a:cubicBezTo>
                  <a:lnTo>
                    <a:pt x="58354" y="872091"/>
                  </a:lnTo>
                  <a:cubicBezTo>
                    <a:pt x="26126" y="872091"/>
                    <a:pt x="0" y="845965"/>
                    <a:pt x="0" y="813737"/>
                  </a:cubicBezTo>
                  <a:lnTo>
                    <a:pt x="0" y="58354"/>
                  </a:lnTo>
                  <a:cubicBezTo>
                    <a:pt x="0" y="26126"/>
                    <a:pt x="26126" y="0"/>
                    <a:pt x="58354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 txBox="1"/>
            <p:nvPr/>
          </p:nvSpPr>
          <p:spPr>
            <a:xfrm>
              <a:off x="0" y="-38100"/>
              <a:ext cx="1782059" cy="910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6"/>
          <p:cNvGrpSpPr/>
          <p:nvPr/>
        </p:nvGrpSpPr>
        <p:grpSpPr>
          <a:xfrm>
            <a:off x="1028700" y="1023137"/>
            <a:ext cx="7951329" cy="5324309"/>
            <a:chOff x="0" y="-57150"/>
            <a:chExt cx="2094177" cy="1402287"/>
          </a:xfrm>
        </p:grpSpPr>
        <p:sp>
          <p:nvSpPr>
            <p:cNvPr id="352" name="Google Shape;352;p16"/>
            <p:cNvSpPr/>
            <p:nvPr/>
          </p:nvSpPr>
          <p:spPr>
            <a:xfrm>
              <a:off x="0" y="0"/>
              <a:ext cx="2094177" cy="1345137"/>
            </a:xfrm>
            <a:custGeom>
              <a:rect b="b" l="l" r="r" t="t"/>
              <a:pathLst>
                <a:path extrusionOk="0" h="1345137" w="2094177">
                  <a:moveTo>
                    <a:pt x="49657" y="0"/>
                  </a:moveTo>
                  <a:lnTo>
                    <a:pt x="2044520" y="0"/>
                  </a:lnTo>
                  <a:cubicBezTo>
                    <a:pt x="2057690" y="0"/>
                    <a:pt x="2070321" y="5232"/>
                    <a:pt x="2079633" y="14544"/>
                  </a:cubicBezTo>
                  <a:cubicBezTo>
                    <a:pt x="2088946" y="23857"/>
                    <a:pt x="2094177" y="36487"/>
                    <a:pt x="2094177" y="49657"/>
                  </a:cubicBezTo>
                  <a:lnTo>
                    <a:pt x="2094177" y="1295480"/>
                  </a:lnTo>
                  <a:cubicBezTo>
                    <a:pt x="2094177" y="1322905"/>
                    <a:pt x="2071945" y="1345137"/>
                    <a:pt x="2044520" y="1345137"/>
                  </a:cubicBezTo>
                  <a:lnTo>
                    <a:pt x="49657" y="1345137"/>
                  </a:lnTo>
                  <a:cubicBezTo>
                    <a:pt x="36487" y="1345137"/>
                    <a:pt x="23857" y="1339906"/>
                    <a:pt x="14544" y="1330593"/>
                  </a:cubicBezTo>
                  <a:cubicBezTo>
                    <a:pt x="5232" y="1321281"/>
                    <a:pt x="0" y="1308650"/>
                    <a:pt x="0" y="1295480"/>
                  </a:cubicBezTo>
                  <a:lnTo>
                    <a:pt x="0" y="49657"/>
                  </a:lnTo>
                  <a:cubicBezTo>
                    <a:pt x="0" y="22232"/>
                    <a:pt x="22232" y="0"/>
                    <a:pt x="4965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0" y="-57150"/>
              <a:ext cx="2094177" cy="14022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Efectores:</a:t>
              </a:r>
              <a:endParaRPr b="1"/>
            </a:p>
            <a:p>
              <a:pPr indent="0" lvl="0" marL="4572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latin typeface="Arimo"/>
                  <a:ea typeface="Arimo"/>
                  <a:cs typeface="Arimo"/>
                  <a:sym typeface="Arimo"/>
                </a:rPr>
                <a:t>-Dirección de </a:t>
              </a:r>
              <a:r>
                <a:rPr b="1" lang="en-US" sz="2399">
                  <a:latin typeface="Arimo"/>
                  <a:ea typeface="Arimo"/>
                  <a:cs typeface="Arimo"/>
                  <a:sym typeface="Arimo"/>
                </a:rPr>
                <a:t>Asistencia</a:t>
              </a:r>
              <a:r>
                <a:rPr b="1" lang="en-US" sz="2399">
                  <a:latin typeface="Arimo"/>
                  <a:ea typeface="Arimo"/>
                  <a:cs typeface="Arimo"/>
                  <a:sym typeface="Arimo"/>
                </a:rPr>
                <a:t> y Empoderamiento de las Víctimas (DAEV) . Centro de Asistencia Judicial (CAJ). DIS Y EARS de Unidades Penitenciarias. ONG Tercer Tiempo (de tarde). Dirección de Promoción y Protección de </a:t>
              </a:r>
              <a:r>
                <a:rPr b="1" lang="en-US" sz="2399">
                  <a:latin typeface="Arimo"/>
                  <a:ea typeface="Arimo"/>
                  <a:cs typeface="Arimo"/>
                  <a:sym typeface="Arimo"/>
                </a:rPr>
                <a:t>Derechos</a:t>
              </a:r>
              <a:r>
                <a:rPr b="1" lang="en-US" sz="2399">
                  <a:latin typeface="Arimo"/>
                  <a:ea typeface="Arimo"/>
                  <a:cs typeface="Arimo"/>
                  <a:sym typeface="Arimo"/>
                </a:rPr>
                <a:t> de Niñas, Niños y Adolescentes de Rosario. Consultorios Externos de la Fac. De Psicología - UNR</a:t>
              </a:r>
              <a:endParaRPr b="1" sz="2399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latin typeface="Arimo"/>
                  <a:ea typeface="Arimo"/>
                  <a:cs typeface="Arimo"/>
                  <a:sym typeface="Arimo"/>
                </a:rPr>
                <a:t> (También se pueden firmar convenios específicos en otras localidades referidas a estas poblaciones)</a:t>
              </a:r>
              <a:endParaRPr b="1" sz="2399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354" name="Google Shape;354;p16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V: Psicología Jurídico- Forense</a:t>
            </a:r>
            <a:endParaRPr/>
          </a:p>
        </p:txBody>
      </p:sp>
      <p:grpSp>
        <p:nvGrpSpPr>
          <p:cNvPr id="355" name="Google Shape;355;p16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356" name="Google Shape;356;p16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6"/>
          <p:cNvGrpSpPr/>
          <p:nvPr/>
        </p:nvGrpSpPr>
        <p:grpSpPr>
          <a:xfrm>
            <a:off x="9873525" y="2027094"/>
            <a:ext cx="7825358" cy="2974193"/>
            <a:chOff x="-3" y="0"/>
            <a:chExt cx="2061000" cy="783326"/>
          </a:xfrm>
        </p:grpSpPr>
        <p:sp>
          <p:nvSpPr>
            <p:cNvPr id="359" name="Google Shape;359;p16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 txBox="1"/>
            <p:nvPr/>
          </p:nvSpPr>
          <p:spPr>
            <a:xfrm>
              <a:off x="-3" y="75564"/>
              <a:ext cx="2061000" cy="7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de práctica en el efector: principalm</a:t>
              </a:r>
              <a:r>
                <a:rPr lang="en-US" sz="3500">
                  <a:latin typeface="Arimo"/>
                  <a:ea typeface="Arimo"/>
                  <a:cs typeface="Arimo"/>
                  <a:sym typeface="Arimo"/>
                </a:rPr>
                <a:t>ente de mañana.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hasta 25 estudiantes </a:t>
              </a:r>
              <a:endParaRPr b="1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61" name="Google Shape;361;p16"/>
          <p:cNvGrpSpPr/>
          <p:nvPr/>
        </p:nvGrpSpPr>
        <p:grpSpPr>
          <a:xfrm>
            <a:off x="614060" y="6550005"/>
            <a:ext cx="7139584" cy="3388540"/>
            <a:chOff x="0" y="-38100"/>
            <a:chExt cx="1880372" cy="892449"/>
          </a:xfrm>
        </p:grpSpPr>
        <p:sp>
          <p:nvSpPr>
            <p:cNvPr id="362" name="Google Shape;362;p16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16"/>
          <p:cNvGrpSpPr/>
          <p:nvPr/>
        </p:nvGrpSpPr>
        <p:grpSpPr>
          <a:xfrm>
            <a:off x="653043" y="6859116"/>
            <a:ext cx="7185516" cy="3016326"/>
            <a:chOff x="0" y="-95250"/>
            <a:chExt cx="1892469" cy="794418"/>
          </a:xfrm>
        </p:grpSpPr>
        <p:sp>
          <p:nvSpPr>
            <p:cNvPr id="365" name="Google Shape;365;p16"/>
            <p:cNvSpPr/>
            <p:nvPr/>
          </p:nvSpPr>
          <p:spPr>
            <a:xfrm>
              <a:off x="0" y="0"/>
              <a:ext cx="1892469" cy="699168"/>
            </a:xfrm>
            <a:custGeom>
              <a:rect b="b" l="l" r="r" t="t"/>
              <a:pathLst>
                <a:path extrusionOk="0" h="699168" w="1892469">
                  <a:moveTo>
                    <a:pt x="54950" y="0"/>
                  </a:moveTo>
                  <a:lnTo>
                    <a:pt x="1837519" y="0"/>
                  </a:lnTo>
                  <a:cubicBezTo>
                    <a:pt x="1852093" y="0"/>
                    <a:pt x="1866069" y="5789"/>
                    <a:pt x="1876374" y="16094"/>
                  </a:cubicBezTo>
                  <a:cubicBezTo>
                    <a:pt x="1886679" y="26399"/>
                    <a:pt x="1892469" y="40376"/>
                    <a:pt x="1892469" y="54950"/>
                  </a:cubicBezTo>
                  <a:lnTo>
                    <a:pt x="1892469" y="644218"/>
                  </a:lnTo>
                  <a:cubicBezTo>
                    <a:pt x="1892469" y="674566"/>
                    <a:pt x="1867867" y="699168"/>
                    <a:pt x="1837519" y="699168"/>
                  </a:cubicBezTo>
                  <a:lnTo>
                    <a:pt x="54950" y="699168"/>
                  </a:lnTo>
                  <a:cubicBezTo>
                    <a:pt x="24602" y="699168"/>
                    <a:pt x="0" y="674566"/>
                    <a:pt x="0" y="644218"/>
                  </a:cubicBezTo>
                  <a:lnTo>
                    <a:pt x="0" y="54950"/>
                  </a:lnTo>
                  <a:cubicBezTo>
                    <a:pt x="0" y="40376"/>
                    <a:pt x="5789" y="26399"/>
                    <a:pt x="16094" y="16094"/>
                  </a:cubicBezTo>
                  <a:cubicBezTo>
                    <a:pt x="26399" y="5789"/>
                    <a:pt x="40376" y="0"/>
                    <a:pt x="5495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0" y="-95250"/>
              <a:ext cx="1892469" cy="794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16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368" name="Google Shape;368;p16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16"/>
          <p:cNvGrpSpPr/>
          <p:nvPr/>
        </p:nvGrpSpPr>
        <p:grpSpPr>
          <a:xfrm>
            <a:off x="10104711" y="5910592"/>
            <a:ext cx="7593600" cy="3395822"/>
            <a:chOff x="0" y="-95250"/>
            <a:chExt cx="1999960" cy="894373"/>
          </a:xfrm>
        </p:grpSpPr>
        <p:sp>
          <p:nvSpPr>
            <p:cNvPr id="371" name="Google Shape;371;p16"/>
            <p:cNvSpPr/>
            <p:nvPr/>
          </p:nvSpPr>
          <p:spPr>
            <a:xfrm>
              <a:off x="0" y="0"/>
              <a:ext cx="1999960" cy="799123"/>
            </a:xfrm>
            <a:custGeom>
              <a:rect b="b" l="l" r="r" t="t"/>
              <a:pathLst>
                <a:path extrusionOk="0" h="799123" w="1999960">
                  <a:moveTo>
                    <a:pt x="51996" y="0"/>
                  </a:moveTo>
                  <a:lnTo>
                    <a:pt x="1947964" y="0"/>
                  </a:lnTo>
                  <a:cubicBezTo>
                    <a:pt x="1961755" y="0"/>
                    <a:pt x="1974980" y="5478"/>
                    <a:pt x="1984731" y="15229"/>
                  </a:cubicBezTo>
                  <a:cubicBezTo>
                    <a:pt x="1994482" y="24980"/>
                    <a:pt x="1999960" y="38206"/>
                    <a:pt x="1999960" y="51996"/>
                  </a:cubicBezTo>
                  <a:lnTo>
                    <a:pt x="1999960" y="747127"/>
                  </a:lnTo>
                  <a:cubicBezTo>
                    <a:pt x="1999960" y="775844"/>
                    <a:pt x="1976681" y="799123"/>
                    <a:pt x="1947964" y="799123"/>
                  </a:cubicBezTo>
                  <a:lnTo>
                    <a:pt x="51996" y="799123"/>
                  </a:lnTo>
                  <a:cubicBezTo>
                    <a:pt x="38206" y="799123"/>
                    <a:pt x="24980" y="793645"/>
                    <a:pt x="15229" y="783894"/>
                  </a:cubicBezTo>
                  <a:cubicBezTo>
                    <a:pt x="5478" y="774143"/>
                    <a:pt x="0" y="760917"/>
                    <a:pt x="0" y="747127"/>
                  </a:cubicBezTo>
                  <a:lnTo>
                    <a:pt x="0" y="51996"/>
                  </a:lnTo>
                  <a:cubicBezTo>
                    <a:pt x="0" y="38206"/>
                    <a:pt x="5478" y="24980"/>
                    <a:pt x="15229" y="15229"/>
                  </a:cubicBezTo>
                  <a:cubicBezTo>
                    <a:pt x="24980" y="5478"/>
                    <a:pt x="38206" y="0"/>
                    <a:pt x="5199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 txBox="1"/>
            <p:nvPr/>
          </p:nvSpPr>
          <p:spPr>
            <a:xfrm>
              <a:off x="0" y="-95250"/>
              <a:ext cx="1999960" cy="894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Supervisión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lunes de 14 a 16 hs. Modalidad</a:t>
              </a:r>
              <a:r>
                <a:rPr lang="en-US" sz="3500">
                  <a:latin typeface="Arimo"/>
                  <a:ea typeface="Arimo"/>
                  <a:cs typeface="Arimo"/>
                  <a:sym typeface="Arimo"/>
                </a:rPr>
                <a:t>: presencial y virtual que se irá alternando.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759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373" name="Google Shape;373;p16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374" name="Google Shape;374;p16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376" name="Google Shape;376;p16"/>
          <p:cNvSpPr txBox="1"/>
          <p:nvPr/>
        </p:nvSpPr>
        <p:spPr>
          <a:xfrm>
            <a:off x="392975" y="6550000"/>
            <a:ext cx="7593600" cy="4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2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Responsables de </a:t>
            </a:r>
            <a:r>
              <a:rPr lang="en-US" sz="2674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26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 </a:t>
            </a:r>
            <a:r>
              <a:rPr b="0" i="0" lang="en-US" sz="28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b="0" i="0" lang="en-US" sz="24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Fernanda Mariel Fernández</a:t>
            </a:r>
            <a:endParaRPr b="1" sz="1900"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Eliana Belén Reynaldo</a:t>
            </a:r>
            <a:endParaRPr b="1" sz="1900"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74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ffernan1@hotmail.com</a:t>
            </a:r>
            <a:r>
              <a:rPr b="0" i="0" lang="en-US" sz="2474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en-US" sz="2474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pselianareynaldo@hotmail.com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74" u="sng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   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7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382" name="Google Shape;382;p17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17"/>
          <p:cNvGrpSpPr/>
          <p:nvPr/>
        </p:nvGrpSpPr>
        <p:grpSpPr>
          <a:xfrm>
            <a:off x="913113" y="1988481"/>
            <a:ext cx="7824773" cy="3155019"/>
            <a:chOff x="0" y="-47625"/>
            <a:chExt cx="2060846" cy="830951"/>
          </a:xfrm>
        </p:grpSpPr>
        <p:sp>
          <p:nvSpPr>
            <p:cNvPr id="385" name="Google Shape;385;p17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7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ÁREA VI: Intervenciones en consumo problemático</a:t>
            </a:r>
            <a:endParaRPr/>
          </a:p>
        </p:txBody>
      </p:sp>
      <p:grpSp>
        <p:nvGrpSpPr>
          <p:cNvPr id="388" name="Google Shape;388;p17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389" name="Google Shape;389;p17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7"/>
          <p:cNvGrpSpPr/>
          <p:nvPr/>
        </p:nvGrpSpPr>
        <p:grpSpPr>
          <a:xfrm>
            <a:off x="9873537" y="1988481"/>
            <a:ext cx="7824773" cy="3155019"/>
            <a:chOff x="0" y="-47625"/>
            <a:chExt cx="2060846" cy="830951"/>
          </a:xfrm>
        </p:grpSpPr>
        <p:sp>
          <p:nvSpPr>
            <p:cNvPr id="392" name="Google Shape;392;p17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7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395" name="Google Shape;395;p17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913113" y="6118044"/>
            <a:ext cx="7824773" cy="3140256"/>
            <a:chOff x="0" y="-47625"/>
            <a:chExt cx="2060846" cy="827063"/>
          </a:xfrm>
        </p:grpSpPr>
        <p:sp>
          <p:nvSpPr>
            <p:cNvPr id="398" name="Google Shape;398;p17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7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401" name="Google Shape;401;p17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17"/>
          <p:cNvGrpSpPr/>
          <p:nvPr/>
        </p:nvGrpSpPr>
        <p:grpSpPr>
          <a:xfrm>
            <a:off x="9700157" y="5833618"/>
            <a:ext cx="7824773" cy="3140256"/>
            <a:chOff x="0" y="-47625"/>
            <a:chExt cx="2060846" cy="827063"/>
          </a:xfrm>
        </p:grpSpPr>
        <p:sp>
          <p:nvSpPr>
            <p:cNvPr id="404" name="Google Shape;404;p17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7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17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407" name="Google Shape;407;p17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7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409" name="Google Shape;409;p17"/>
          <p:cNvSpPr txBox="1"/>
          <p:nvPr/>
        </p:nvSpPr>
        <p:spPr>
          <a:xfrm>
            <a:off x="2447408" y="6775450"/>
            <a:ext cx="44529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 de </a:t>
            </a:r>
            <a:r>
              <a:rPr lang="en-US" sz="3400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</a:t>
            </a:r>
            <a:endParaRPr sz="13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Jorgelina Dora</a:t>
            </a:r>
            <a:endParaRPr b="1" sz="13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b="0" i="0" lang="en-US" sz="34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jorgidora@gmail.com</a:t>
            </a:r>
            <a:endParaRPr sz="13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sng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410" name="Google Shape;410;p17"/>
          <p:cNvSpPr txBox="1"/>
          <p:nvPr/>
        </p:nvSpPr>
        <p:spPr>
          <a:xfrm>
            <a:off x="761415" y="2041525"/>
            <a:ext cx="78249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Efectores:</a:t>
            </a:r>
            <a:endParaRPr b="1" sz="9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Centro de Día</a:t>
            </a:r>
            <a:endParaRPr b="1" sz="9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Comunidades Terapéuticas</a:t>
            </a:r>
            <a:endParaRPr b="1" sz="9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Servicio de Drogadependencias </a:t>
            </a:r>
            <a:endParaRPr b="1" sz="9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Asesorías- Consultorías</a:t>
            </a:r>
            <a:endParaRPr b="1" sz="900"/>
          </a:p>
        </p:txBody>
      </p:sp>
      <p:sp>
        <p:nvSpPr>
          <p:cNvPr id="411" name="Google Shape;411;p17"/>
          <p:cNvSpPr txBox="1"/>
          <p:nvPr/>
        </p:nvSpPr>
        <p:spPr>
          <a:xfrm>
            <a:off x="9989124" y="2367354"/>
            <a:ext cx="7824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Días y horarios de práctica en el efector: Turno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mañana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principalmente Turno Tarde hasta 18 hs.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Cupo: hasta </a:t>
            </a:r>
            <a:r>
              <a:rPr b="1" lang="en-US" sz="3500">
                <a:latin typeface="Arimo"/>
                <a:ea typeface="Arimo"/>
                <a:cs typeface="Arimo"/>
                <a:sym typeface="Arimo"/>
              </a:rPr>
              <a:t>15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estudiantes</a:t>
            </a:r>
            <a:endParaRPr b="1"/>
          </a:p>
        </p:txBody>
      </p:sp>
      <p:sp>
        <p:nvSpPr>
          <p:cNvPr id="412" name="Google Shape;412;p17"/>
          <p:cNvSpPr txBox="1"/>
          <p:nvPr/>
        </p:nvSpPr>
        <p:spPr>
          <a:xfrm>
            <a:off x="9700157" y="6533985"/>
            <a:ext cx="78249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Supervisión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Miércoles 18 hs.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18"/>
          <p:cNvGrpSpPr/>
          <p:nvPr/>
        </p:nvGrpSpPr>
        <p:grpSpPr>
          <a:xfrm>
            <a:off x="427410" y="884039"/>
            <a:ext cx="7139536" cy="3403280"/>
            <a:chOff x="0" y="-38100"/>
            <a:chExt cx="1880372" cy="896337"/>
          </a:xfrm>
        </p:grpSpPr>
        <p:sp>
          <p:nvSpPr>
            <p:cNvPr id="418" name="Google Shape;418;p18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8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8"/>
          <p:cNvGrpSpPr/>
          <p:nvPr/>
        </p:nvGrpSpPr>
        <p:grpSpPr>
          <a:xfrm>
            <a:off x="739343" y="1033300"/>
            <a:ext cx="8647267" cy="4160997"/>
            <a:chOff x="0" y="-38098"/>
            <a:chExt cx="2277470" cy="1095900"/>
          </a:xfrm>
        </p:grpSpPr>
        <p:sp>
          <p:nvSpPr>
            <p:cNvPr id="421" name="Google Shape;421;p18"/>
            <p:cNvSpPr/>
            <p:nvPr/>
          </p:nvSpPr>
          <p:spPr>
            <a:xfrm>
              <a:off x="0" y="0"/>
              <a:ext cx="2073281" cy="1057749"/>
            </a:xfrm>
            <a:custGeom>
              <a:rect b="b" l="l" r="r" t="t"/>
              <a:pathLst>
                <a:path extrusionOk="0" h="1057749" w="2073281">
                  <a:moveTo>
                    <a:pt x="50157" y="0"/>
                  </a:moveTo>
                  <a:lnTo>
                    <a:pt x="2023123" y="0"/>
                  </a:lnTo>
                  <a:cubicBezTo>
                    <a:pt x="2050824" y="0"/>
                    <a:pt x="2073281" y="22456"/>
                    <a:pt x="2073281" y="50157"/>
                  </a:cubicBezTo>
                  <a:lnTo>
                    <a:pt x="2073281" y="1007592"/>
                  </a:lnTo>
                  <a:cubicBezTo>
                    <a:pt x="2073281" y="1035293"/>
                    <a:pt x="2050824" y="1057749"/>
                    <a:pt x="2023123" y="1057749"/>
                  </a:cubicBezTo>
                  <a:lnTo>
                    <a:pt x="50157" y="1057749"/>
                  </a:lnTo>
                  <a:cubicBezTo>
                    <a:pt x="22456" y="1057749"/>
                    <a:pt x="0" y="1035293"/>
                    <a:pt x="0" y="1007592"/>
                  </a:cubicBezTo>
                  <a:lnTo>
                    <a:pt x="0" y="50157"/>
                  </a:lnTo>
                  <a:cubicBezTo>
                    <a:pt x="0" y="22456"/>
                    <a:pt x="22456" y="0"/>
                    <a:pt x="5015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45770" y="-38098"/>
              <a:ext cx="22317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l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-</a:t>
              </a:r>
              <a:endPara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AREAS Y EFECTORES DE PRÁCTICA</a:t>
              </a:r>
              <a:r>
                <a:rPr lang="en-US" sz="1100" u="sng">
                  <a:solidFill>
                    <a:schemeClr val="dk1"/>
                  </a:solidFill>
                </a:rPr>
                <a:t>Áreas de prevención, promoción y atención a </a:t>
              </a:r>
              <a:r>
                <a:rPr lang="en-US" sz="1800" u="sng">
                  <a:solidFill>
                    <a:schemeClr val="dk1"/>
                  </a:solidFill>
                </a:rPr>
                <a:t>Personas Mayores</a:t>
              </a:r>
              <a:endParaRPr sz="1800" u="sng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 u="sng">
                  <a:solidFill>
                    <a:schemeClr val="dk1"/>
                  </a:solidFill>
                </a:rPr>
                <a:t>Efectores para la práctica</a:t>
              </a:r>
              <a:endParaRPr sz="2100" u="sng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solidFill>
                    <a:schemeClr val="dk1"/>
                  </a:solidFill>
                </a:rPr>
                <a:t>Hospital Geriátrico Provincial de Rosario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solidFill>
                    <a:schemeClr val="dk1"/>
                  </a:solidFill>
                </a:rPr>
                <a:t> Dirección de adultas y adultos mayores de la Municipalidad de Rosario (Hogar de Personas Mayores – CAIAM (Centros de Actividades Integrales)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solidFill>
                    <a:schemeClr val="dk1"/>
                  </a:solidFill>
                </a:rPr>
                <a:t>UPEM – Observatorio de Medios de comunicación Vejeces y Envejecimiento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solidFill>
                    <a:schemeClr val="dk1"/>
                  </a:solidFill>
                </a:rPr>
                <a:t>Días y horarios de práctica en los efectores: lunes a viernes, mañana y/o tarde. A coordinar en cada efector 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4002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l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-</a:t>
              </a:r>
              <a:endParaRPr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99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l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/>
            </a:p>
            <a:p>
              <a:pPr indent="0" lvl="0" marL="0" marR="0" rtl="0" algn="ctr">
                <a:lnSpc>
                  <a:spcPct val="133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423" name="Google Shape;423;p18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VII:  Psicogerontología</a:t>
            </a:r>
            <a:endParaRPr/>
          </a:p>
        </p:txBody>
      </p:sp>
      <p:grpSp>
        <p:nvGrpSpPr>
          <p:cNvPr id="424" name="Google Shape;424;p18"/>
          <p:cNvGrpSpPr/>
          <p:nvPr/>
        </p:nvGrpSpPr>
        <p:grpSpPr>
          <a:xfrm>
            <a:off x="9491367" y="1740220"/>
            <a:ext cx="7139536" cy="3403280"/>
            <a:chOff x="0" y="-38100"/>
            <a:chExt cx="1880372" cy="896337"/>
          </a:xfrm>
        </p:grpSpPr>
        <p:sp>
          <p:nvSpPr>
            <p:cNvPr id="425" name="Google Shape;425;p18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8"/>
          <p:cNvGrpSpPr/>
          <p:nvPr/>
        </p:nvGrpSpPr>
        <p:grpSpPr>
          <a:xfrm>
            <a:off x="9873537" y="1861925"/>
            <a:ext cx="7824773" cy="3281575"/>
            <a:chOff x="0" y="-47625"/>
            <a:chExt cx="2060846" cy="864283"/>
          </a:xfrm>
        </p:grpSpPr>
        <p:sp>
          <p:nvSpPr>
            <p:cNvPr id="428" name="Google Shape;428;p18"/>
            <p:cNvSpPr/>
            <p:nvPr/>
          </p:nvSpPr>
          <p:spPr>
            <a:xfrm>
              <a:off x="0" y="0"/>
              <a:ext cx="2060846" cy="816658"/>
            </a:xfrm>
            <a:custGeom>
              <a:rect b="b" l="l" r="r" t="t"/>
              <a:pathLst>
                <a:path extrusionOk="0" h="81665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66198"/>
                  </a:lnTo>
                  <a:cubicBezTo>
                    <a:pt x="2060846" y="794066"/>
                    <a:pt x="2038254" y="816658"/>
                    <a:pt x="2010386" y="816658"/>
                  </a:cubicBezTo>
                  <a:lnTo>
                    <a:pt x="50460" y="816658"/>
                  </a:lnTo>
                  <a:cubicBezTo>
                    <a:pt x="37077" y="816658"/>
                    <a:pt x="24242" y="811342"/>
                    <a:pt x="14779" y="801879"/>
                  </a:cubicBezTo>
                  <a:cubicBezTo>
                    <a:pt x="5316" y="792416"/>
                    <a:pt x="0" y="779581"/>
                    <a:pt x="0" y="76619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8"/>
            <p:cNvSpPr txBox="1"/>
            <p:nvPr/>
          </p:nvSpPr>
          <p:spPr>
            <a:xfrm>
              <a:off x="0" y="-47625"/>
              <a:ext cx="2060846" cy="864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431" name="Google Shape;431;p18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8"/>
          <p:cNvGrpSpPr/>
          <p:nvPr/>
        </p:nvGrpSpPr>
        <p:grpSpPr>
          <a:xfrm>
            <a:off x="913113" y="6118044"/>
            <a:ext cx="6778549" cy="2784540"/>
            <a:chOff x="0" y="-47625"/>
            <a:chExt cx="1785297" cy="733377"/>
          </a:xfrm>
        </p:grpSpPr>
        <p:sp>
          <p:nvSpPr>
            <p:cNvPr id="434" name="Google Shape;434;p18"/>
            <p:cNvSpPr/>
            <p:nvPr/>
          </p:nvSpPr>
          <p:spPr>
            <a:xfrm>
              <a:off x="0" y="0"/>
              <a:ext cx="1785297" cy="685752"/>
            </a:xfrm>
            <a:custGeom>
              <a:rect b="b" l="l" r="r" t="t"/>
              <a:pathLst>
                <a:path extrusionOk="0" h="685752" w="1785297">
                  <a:moveTo>
                    <a:pt x="58248" y="0"/>
                  </a:moveTo>
                  <a:lnTo>
                    <a:pt x="1727049" y="0"/>
                  </a:lnTo>
                  <a:cubicBezTo>
                    <a:pt x="1759218" y="0"/>
                    <a:pt x="1785297" y="26079"/>
                    <a:pt x="1785297" y="58248"/>
                  </a:cubicBezTo>
                  <a:lnTo>
                    <a:pt x="1785297" y="627504"/>
                  </a:lnTo>
                  <a:cubicBezTo>
                    <a:pt x="1785297" y="659673"/>
                    <a:pt x="1759218" y="685752"/>
                    <a:pt x="1727049" y="685752"/>
                  </a:cubicBezTo>
                  <a:lnTo>
                    <a:pt x="58248" y="685752"/>
                  </a:lnTo>
                  <a:cubicBezTo>
                    <a:pt x="26079" y="685752"/>
                    <a:pt x="0" y="659673"/>
                    <a:pt x="0" y="627504"/>
                  </a:cubicBezTo>
                  <a:lnTo>
                    <a:pt x="0" y="58248"/>
                  </a:lnTo>
                  <a:cubicBezTo>
                    <a:pt x="0" y="26079"/>
                    <a:pt x="26079" y="0"/>
                    <a:pt x="5824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8"/>
            <p:cNvSpPr txBox="1"/>
            <p:nvPr/>
          </p:nvSpPr>
          <p:spPr>
            <a:xfrm>
              <a:off x="0" y="-47625"/>
              <a:ext cx="1785297" cy="7333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8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437" name="Google Shape;437;p18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8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18"/>
          <p:cNvGrpSpPr/>
          <p:nvPr/>
        </p:nvGrpSpPr>
        <p:grpSpPr>
          <a:xfrm>
            <a:off x="9873537" y="6118044"/>
            <a:ext cx="7824773" cy="3140256"/>
            <a:chOff x="0" y="-47625"/>
            <a:chExt cx="2060846" cy="827063"/>
          </a:xfrm>
        </p:grpSpPr>
        <p:sp>
          <p:nvSpPr>
            <p:cNvPr id="440" name="Google Shape;440;p18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8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443" name="Google Shape;443;p18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8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445" name="Google Shape;445;p18"/>
          <p:cNvSpPr txBox="1"/>
          <p:nvPr/>
        </p:nvSpPr>
        <p:spPr>
          <a:xfrm>
            <a:off x="1562640" y="6710346"/>
            <a:ext cx="54795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 de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Andrea Jambrino</a:t>
            </a:r>
            <a:endParaRPr b="1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en-US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ajambri@yahoo.com.ar</a:t>
            </a:r>
            <a:endParaRPr/>
          </a:p>
        </p:txBody>
      </p:sp>
      <p:sp>
        <p:nvSpPr>
          <p:cNvPr id="446" name="Google Shape;446;p18"/>
          <p:cNvSpPr txBox="1"/>
          <p:nvPr/>
        </p:nvSpPr>
        <p:spPr>
          <a:xfrm>
            <a:off x="10171870" y="7048384"/>
            <a:ext cx="7526440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Supervisión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Miércoles 14 hs.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99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10171870" y="2430854"/>
            <a:ext cx="61638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7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Días  y horarios de práctica en el efector: Lunes a viernes, mañana o tarde. </a:t>
            </a:r>
            <a:endParaRPr/>
          </a:p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7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coordinar con la institución</a:t>
            </a:r>
            <a:endParaRPr/>
          </a:p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57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Cupo: sin limite</a:t>
            </a:r>
            <a:endParaRPr b="1"/>
          </a:p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57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19"/>
          <p:cNvGrpSpPr/>
          <p:nvPr/>
        </p:nvGrpSpPr>
        <p:grpSpPr>
          <a:xfrm>
            <a:off x="427410" y="1740220"/>
            <a:ext cx="7139536" cy="4125697"/>
            <a:chOff x="0" y="-38100"/>
            <a:chExt cx="1880372" cy="1086603"/>
          </a:xfrm>
        </p:grpSpPr>
        <p:sp>
          <p:nvSpPr>
            <p:cNvPr id="453" name="Google Shape;453;p19"/>
            <p:cNvSpPr/>
            <p:nvPr/>
          </p:nvSpPr>
          <p:spPr>
            <a:xfrm>
              <a:off x="0" y="0"/>
              <a:ext cx="1880372" cy="1048503"/>
            </a:xfrm>
            <a:custGeom>
              <a:rect b="b" l="l" r="r" t="t"/>
              <a:pathLst>
                <a:path extrusionOk="0" h="1048503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993200"/>
                  </a:lnTo>
                  <a:cubicBezTo>
                    <a:pt x="1880372" y="1023743"/>
                    <a:pt x="1855612" y="1048503"/>
                    <a:pt x="1825069" y="1048503"/>
                  </a:cubicBezTo>
                  <a:lnTo>
                    <a:pt x="55303" y="1048503"/>
                  </a:lnTo>
                  <a:cubicBezTo>
                    <a:pt x="24760" y="1048503"/>
                    <a:pt x="0" y="1023743"/>
                    <a:pt x="0" y="993200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9"/>
            <p:cNvSpPr txBox="1"/>
            <p:nvPr/>
          </p:nvSpPr>
          <p:spPr>
            <a:xfrm>
              <a:off x="0" y="-38100"/>
              <a:ext cx="1880372" cy="108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9"/>
          <p:cNvGrpSpPr/>
          <p:nvPr/>
        </p:nvGrpSpPr>
        <p:grpSpPr>
          <a:xfrm>
            <a:off x="913113" y="1988481"/>
            <a:ext cx="7824773" cy="3155019"/>
            <a:chOff x="0" y="-47625"/>
            <a:chExt cx="2060846" cy="830951"/>
          </a:xfrm>
        </p:grpSpPr>
        <p:sp>
          <p:nvSpPr>
            <p:cNvPr id="456" name="Google Shape;456;p19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9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19"/>
          <p:cNvGrpSpPr/>
          <p:nvPr/>
        </p:nvGrpSpPr>
        <p:grpSpPr>
          <a:xfrm>
            <a:off x="9387834" y="2024646"/>
            <a:ext cx="7139536" cy="3118854"/>
            <a:chOff x="0" y="-38100"/>
            <a:chExt cx="1880372" cy="821426"/>
          </a:xfrm>
        </p:grpSpPr>
        <p:sp>
          <p:nvSpPr>
            <p:cNvPr id="459" name="Google Shape;459;p19"/>
            <p:cNvSpPr/>
            <p:nvPr/>
          </p:nvSpPr>
          <p:spPr>
            <a:xfrm>
              <a:off x="0" y="0"/>
              <a:ext cx="1880372" cy="783326"/>
            </a:xfrm>
            <a:custGeom>
              <a:rect b="b" l="l" r="r" t="t"/>
              <a:pathLst>
                <a:path extrusionOk="0" h="783326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28023"/>
                  </a:lnTo>
                  <a:cubicBezTo>
                    <a:pt x="1880372" y="758566"/>
                    <a:pt x="1855612" y="783326"/>
                    <a:pt x="1825069" y="783326"/>
                  </a:cubicBezTo>
                  <a:lnTo>
                    <a:pt x="55303" y="783326"/>
                  </a:lnTo>
                  <a:cubicBezTo>
                    <a:pt x="24760" y="783326"/>
                    <a:pt x="0" y="758566"/>
                    <a:pt x="0" y="728023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9"/>
            <p:cNvSpPr txBox="1"/>
            <p:nvPr/>
          </p:nvSpPr>
          <p:spPr>
            <a:xfrm>
              <a:off x="0" y="-38100"/>
              <a:ext cx="1880372" cy="821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9"/>
          <p:cNvGrpSpPr/>
          <p:nvPr/>
        </p:nvGrpSpPr>
        <p:grpSpPr>
          <a:xfrm>
            <a:off x="9873537" y="2302349"/>
            <a:ext cx="7824773" cy="2841151"/>
            <a:chOff x="0" y="-47625"/>
            <a:chExt cx="2060846" cy="748287"/>
          </a:xfrm>
        </p:grpSpPr>
        <p:sp>
          <p:nvSpPr>
            <p:cNvPr id="462" name="Google Shape;462;p19"/>
            <p:cNvSpPr/>
            <p:nvPr/>
          </p:nvSpPr>
          <p:spPr>
            <a:xfrm>
              <a:off x="0" y="0"/>
              <a:ext cx="2060846" cy="700662"/>
            </a:xfrm>
            <a:custGeom>
              <a:rect b="b" l="l" r="r" t="t"/>
              <a:pathLst>
                <a:path extrusionOk="0" h="700662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650202"/>
                  </a:lnTo>
                  <a:cubicBezTo>
                    <a:pt x="2060846" y="678070"/>
                    <a:pt x="2038254" y="700662"/>
                    <a:pt x="2010386" y="700662"/>
                  </a:cubicBezTo>
                  <a:lnTo>
                    <a:pt x="50460" y="700662"/>
                  </a:lnTo>
                  <a:cubicBezTo>
                    <a:pt x="37077" y="700662"/>
                    <a:pt x="24242" y="695345"/>
                    <a:pt x="14779" y="685882"/>
                  </a:cubicBezTo>
                  <a:cubicBezTo>
                    <a:pt x="5316" y="676419"/>
                    <a:pt x="0" y="663585"/>
                    <a:pt x="0" y="650202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9"/>
            <p:cNvSpPr txBox="1"/>
            <p:nvPr/>
          </p:nvSpPr>
          <p:spPr>
            <a:xfrm>
              <a:off x="0" y="-47625"/>
              <a:ext cx="2060846" cy="7482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9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465" name="Google Shape;465;p19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9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19"/>
          <p:cNvGrpSpPr/>
          <p:nvPr/>
        </p:nvGrpSpPr>
        <p:grpSpPr>
          <a:xfrm>
            <a:off x="913113" y="6118044"/>
            <a:ext cx="7824773" cy="3140256"/>
            <a:chOff x="0" y="-47625"/>
            <a:chExt cx="2060846" cy="827063"/>
          </a:xfrm>
        </p:grpSpPr>
        <p:sp>
          <p:nvSpPr>
            <p:cNvPr id="468" name="Google Shape;468;p19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9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19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471" name="Google Shape;471;p19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9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19"/>
          <p:cNvGrpSpPr/>
          <p:nvPr/>
        </p:nvGrpSpPr>
        <p:grpSpPr>
          <a:xfrm>
            <a:off x="9873537" y="6320321"/>
            <a:ext cx="7824773" cy="3140256"/>
            <a:chOff x="0" y="-47625"/>
            <a:chExt cx="2060846" cy="827063"/>
          </a:xfrm>
        </p:grpSpPr>
        <p:sp>
          <p:nvSpPr>
            <p:cNvPr id="474" name="Google Shape;474;p19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9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19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477" name="Google Shape;477;p19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9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  <p:sp>
        <p:nvSpPr>
          <p:cNvPr id="479" name="Google Shape;479;p19"/>
          <p:cNvSpPr txBox="1"/>
          <p:nvPr/>
        </p:nvSpPr>
        <p:spPr>
          <a:xfrm>
            <a:off x="1723814" y="90371"/>
            <a:ext cx="13490138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VIII Clínica con niños, niñas y púberes en instituciones </a:t>
            </a:r>
            <a:endParaRPr/>
          </a:p>
        </p:txBody>
      </p:sp>
      <p:sp>
        <p:nvSpPr>
          <p:cNvPr id="480" name="Google Shape;480;p19"/>
          <p:cNvSpPr txBox="1"/>
          <p:nvPr/>
        </p:nvSpPr>
        <p:spPr>
          <a:xfrm>
            <a:off x="1028700" y="6673036"/>
            <a:ext cx="78249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 de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Dutto, Fabián</a:t>
            </a:r>
            <a:endParaRPr b="1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fabiandutto@hotmail.com</a:t>
            </a:r>
            <a:r>
              <a:rPr b="0" i="0" lang="en-US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</p:txBody>
      </p:sp>
      <p:sp>
        <p:nvSpPr>
          <p:cNvPr id="481" name="Google Shape;481;p19"/>
          <p:cNvSpPr txBox="1"/>
          <p:nvPr/>
        </p:nvSpPr>
        <p:spPr>
          <a:xfrm>
            <a:off x="9873537" y="7153110"/>
            <a:ext cx="7824773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Supervisión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Lunes 12hs</a:t>
            </a:r>
            <a:endParaRPr/>
          </a:p>
        </p:txBody>
      </p:sp>
      <p:sp>
        <p:nvSpPr>
          <p:cNvPr id="482" name="Google Shape;482;p19"/>
          <p:cNvSpPr txBox="1"/>
          <p:nvPr/>
        </p:nvSpPr>
        <p:spPr>
          <a:xfrm>
            <a:off x="572775" y="2102625"/>
            <a:ext cx="8280600" cy="4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28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Efectores</a:t>
            </a:r>
            <a:endParaRPr b="1" sz="31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•"/>
            </a:pPr>
            <a:r>
              <a:rPr lang="en-US" sz="2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Hospital Vilela</a:t>
            </a:r>
            <a:endParaRPr sz="2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•"/>
            </a:pPr>
            <a:r>
              <a:rPr lang="en-US" sz="2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Centro de Salud 10 “ Villa Manuelita”</a:t>
            </a:r>
            <a:endParaRPr sz="2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•"/>
            </a:pPr>
            <a:r>
              <a:rPr lang="en-US" sz="2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Centro de Salud Policlínico San Martin</a:t>
            </a:r>
            <a:endParaRPr sz="2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•"/>
            </a:pPr>
            <a:r>
              <a:rPr lang="en-US" sz="2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Escuela de Educacion Jose Maria Drago</a:t>
            </a:r>
            <a:endParaRPr sz="2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•"/>
            </a:pPr>
            <a:r>
              <a:rPr lang="en-US" sz="2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Centro Residencial “ Dr.Lanfraco Ciampi”</a:t>
            </a:r>
            <a:endParaRPr sz="2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7412" lvl="1" marL="567525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SzPts val="2528"/>
              <a:buFont typeface="Arimo"/>
              <a:buChar char="•"/>
            </a:pPr>
            <a:r>
              <a:t/>
            </a:r>
            <a:endParaRPr b="1" sz="2528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3" name="Google Shape;483;p19"/>
          <p:cNvSpPr txBox="1"/>
          <p:nvPr/>
        </p:nvSpPr>
        <p:spPr>
          <a:xfrm>
            <a:off x="10055254" y="2591405"/>
            <a:ext cx="7039500" cy="30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Días y horarios de práctica en el efector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Lunes a viernes mañana o tarde.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coordinar con la institución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Cupo : hasta </a:t>
            </a:r>
            <a:r>
              <a:rPr b="1" lang="en-US" sz="2960">
                <a:latin typeface="Arimo"/>
                <a:ea typeface="Arimo"/>
                <a:cs typeface="Arimo"/>
                <a:sym typeface="Arimo"/>
              </a:rPr>
              <a:t>7</a:t>
            </a:r>
            <a:r>
              <a:rPr b="1" i="0" lang="en-US" sz="296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estudiantes</a:t>
            </a:r>
            <a:endParaRPr b="1"/>
          </a:p>
          <a:p>
            <a:pPr indent="0" lvl="0" marL="0" marR="0" rtl="0" algn="ctr">
              <a:lnSpc>
                <a:spcPct val="103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 rot="-3227623">
            <a:off x="16592986" y="1073344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2"/>
          <p:cNvSpPr/>
          <p:nvPr/>
        </p:nvSpPr>
        <p:spPr>
          <a:xfrm>
            <a:off x="0" y="76815"/>
            <a:ext cx="18250604" cy="10133369"/>
          </a:xfrm>
          <a:custGeom>
            <a:rect b="b" l="l" r="r" t="t"/>
            <a:pathLst>
              <a:path extrusionOk="0" h="4138472" w="7453554">
                <a:moveTo>
                  <a:pt x="7329094" y="4138472"/>
                </a:moveTo>
                <a:lnTo>
                  <a:pt x="124460" y="4138472"/>
                </a:lnTo>
                <a:cubicBezTo>
                  <a:pt x="55880" y="4138472"/>
                  <a:pt x="0" y="4082592"/>
                  <a:pt x="0" y="401401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29095" y="0"/>
                </a:lnTo>
                <a:cubicBezTo>
                  <a:pt x="7397674" y="0"/>
                  <a:pt x="7453554" y="55880"/>
                  <a:pt x="7453554" y="124460"/>
                </a:cubicBezTo>
                <a:lnTo>
                  <a:pt x="7453554" y="4014012"/>
                </a:lnTo>
                <a:cubicBezTo>
                  <a:pt x="7453554" y="4082592"/>
                  <a:pt x="7397674" y="4138472"/>
                  <a:pt x="7329095" y="4138472"/>
                </a:cubicBezTo>
                <a:close/>
              </a:path>
            </a:pathLst>
          </a:custGeom>
          <a:solidFill>
            <a:srgbClr val="D8CACA">
              <a:alpha val="4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 rot="7689246">
            <a:off x="-1657617" y="6088825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 txBox="1"/>
          <p:nvPr/>
        </p:nvSpPr>
        <p:spPr>
          <a:xfrm>
            <a:off x="1514375" y="-8902"/>
            <a:ext cx="15296400" cy="116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68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79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5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ACERCA  DE LA CATEDRA: 1984- 202</a:t>
            </a:r>
            <a:r>
              <a:rPr b="1" lang="en-US" sz="3595">
                <a:latin typeface="Arimo"/>
                <a:ea typeface="Arimo"/>
                <a:cs typeface="Arimo"/>
                <a:sym typeface="Arimo"/>
              </a:rPr>
              <a:t>6</a:t>
            </a:r>
            <a:endParaRPr b="1" i="0" sz="3595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9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i="1" lang="en-US" sz="2900">
                <a:latin typeface="Arimo"/>
                <a:ea typeface="Arimo"/>
                <a:cs typeface="Arimo"/>
                <a:sym typeface="Arimo"/>
              </a:rPr>
              <a:t>n</a:t>
            </a:r>
            <a:r>
              <a:rPr b="0" i="1" lang="en-US" sz="29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1984 se puso en marcha la Primera Experiencia Piloto de Residencias de Posgrado de Psicología Clínica en instituciones hospitalarias.</a:t>
            </a:r>
            <a:endParaRPr sz="29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9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Constituyó el primer proyecto en nuestro país que fuera implementado desde el nivel universitario. </a:t>
            </a:r>
            <a:endParaRPr sz="29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9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 una concepción de integración entre los niveles de formación de recursos profesionales, desde la Universidad en relación a las necesidades de implementación de una política en Salud Mental.</a:t>
            </a:r>
            <a:endParaRPr b="0" i="1" sz="29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900">
                <a:latin typeface="Arimo"/>
                <a:ea typeface="Arimo"/>
                <a:cs typeface="Arimo"/>
                <a:sym typeface="Arimo"/>
              </a:rPr>
              <a:t>Actualmente la UNR desde nuestra facultad de Psicología sigue siendo la única Universidad Pública que garantiza acceso a una práctica a profesional supervisada de forma anual y para todas y todos los estudiantes que se inscriben, confirmando el compromiso entre instituciones públicas, sociedad y universidad.</a:t>
            </a:r>
            <a:endParaRPr i="1" sz="29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8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8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563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563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563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563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0"/>
          <p:cNvGrpSpPr/>
          <p:nvPr/>
        </p:nvGrpSpPr>
        <p:grpSpPr>
          <a:xfrm>
            <a:off x="392963" y="675951"/>
            <a:ext cx="7173984" cy="3694695"/>
            <a:chOff x="0" y="-38100"/>
            <a:chExt cx="1889444" cy="973089"/>
          </a:xfrm>
        </p:grpSpPr>
        <p:sp>
          <p:nvSpPr>
            <p:cNvPr id="489" name="Google Shape;489;p20"/>
            <p:cNvSpPr/>
            <p:nvPr/>
          </p:nvSpPr>
          <p:spPr>
            <a:xfrm>
              <a:off x="0" y="0"/>
              <a:ext cx="1889444" cy="934988"/>
            </a:xfrm>
            <a:custGeom>
              <a:rect b="b" l="l" r="r" t="t"/>
              <a:pathLst>
                <a:path extrusionOk="0" h="934988" w="1889444">
                  <a:moveTo>
                    <a:pt x="55037" y="0"/>
                  </a:moveTo>
                  <a:lnTo>
                    <a:pt x="1834407" y="0"/>
                  </a:lnTo>
                  <a:cubicBezTo>
                    <a:pt x="1849004" y="0"/>
                    <a:pt x="1863003" y="5799"/>
                    <a:pt x="1873324" y="16120"/>
                  </a:cubicBezTo>
                  <a:cubicBezTo>
                    <a:pt x="1883646" y="26442"/>
                    <a:pt x="1889444" y="40441"/>
                    <a:pt x="1889444" y="55037"/>
                  </a:cubicBezTo>
                  <a:lnTo>
                    <a:pt x="1889444" y="879951"/>
                  </a:lnTo>
                  <a:cubicBezTo>
                    <a:pt x="1889444" y="910347"/>
                    <a:pt x="1864803" y="934988"/>
                    <a:pt x="1834407" y="934988"/>
                  </a:cubicBezTo>
                  <a:lnTo>
                    <a:pt x="55037" y="934988"/>
                  </a:lnTo>
                  <a:cubicBezTo>
                    <a:pt x="24641" y="934988"/>
                    <a:pt x="0" y="910347"/>
                    <a:pt x="0" y="879951"/>
                  </a:cubicBezTo>
                  <a:lnTo>
                    <a:pt x="0" y="55037"/>
                  </a:lnTo>
                  <a:cubicBezTo>
                    <a:pt x="0" y="24641"/>
                    <a:pt x="24641" y="0"/>
                    <a:pt x="55037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0"/>
            <p:cNvSpPr txBox="1"/>
            <p:nvPr/>
          </p:nvSpPr>
          <p:spPr>
            <a:xfrm>
              <a:off x="0" y="-38100"/>
              <a:ext cx="1889444" cy="973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20"/>
          <p:cNvGrpSpPr/>
          <p:nvPr/>
        </p:nvGrpSpPr>
        <p:grpSpPr>
          <a:xfrm>
            <a:off x="1232559" y="807258"/>
            <a:ext cx="6802772" cy="4833128"/>
            <a:chOff x="0" y="-76200"/>
            <a:chExt cx="1791677" cy="1272923"/>
          </a:xfrm>
        </p:grpSpPr>
        <p:sp>
          <p:nvSpPr>
            <p:cNvPr id="492" name="Google Shape;492;p20"/>
            <p:cNvSpPr/>
            <p:nvPr/>
          </p:nvSpPr>
          <p:spPr>
            <a:xfrm>
              <a:off x="0" y="0"/>
              <a:ext cx="1791676" cy="1196723"/>
            </a:xfrm>
            <a:custGeom>
              <a:rect b="b" l="l" r="r" t="t"/>
              <a:pathLst>
                <a:path extrusionOk="0" h="1196723" w="1791676">
                  <a:moveTo>
                    <a:pt x="58041" y="0"/>
                  </a:moveTo>
                  <a:lnTo>
                    <a:pt x="1733636" y="0"/>
                  </a:lnTo>
                  <a:cubicBezTo>
                    <a:pt x="1749029" y="0"/>
                    <a:pt x="1763792" y="6115"/>
                    <a:pt x="1774677" y="17000"/>
                  </a:cubicBezTo>
                  <a:cubicBezTo>
                    <a:pt x="1785562" y="27884"/>
                    <a:pt x="1791676" y="42647"/>
                    <a:pt x="1791676" y="58041"/>
                  </a:cubicBezTo>
                  <a:lnTo>
                    <a:pt x="1791676" y="1138682"/>
                  </a:lnTo>
                  <a:cubicBezTo>
                    <a:pt x="1791676" y="1154075"/>
                    <a:pt x="1785562" y="1168838"/>
                    <a:pt x="1774677" y="1179723"/>
                  </a:cubicBezTo>
                  <a:cubicBezTo>
                    <a:pt x="1763792" y="1190608"/>
                    <a:pt x="1749029" y="1196723"/>
                    <a:pt x="1733636" y="1196723"/>
                  </a:cubicBezTo>
                  <a:lnTo>
                    <a:pt x="58041" y="1196723"/>
                  </a:lnTo>
                  <a:cubicBezTo>
                    <a:pt x="42647" y="1196723"/>
                    <a:pt x="27884" y="1190608"/>
                    <a:pt x="17000" y="1179723"/>
                  </a:cubicBezTo>
                  <a:cubicBezTo>
                    <a:pt x="6115" y="1168838"/>
                    <a:pt x="0" y="1154075"/>
                    <a:pt x="0" y="1138682"/>
                  </a:cubicBezTo>
                  <a:lnTo>
                    <a:pt x="0" y="58041"/>
                  </a:lnTo>
                  <a:cubicBezTo>
                    <a:pt x="0" y="42647"/>
                    <a:pt x="6115" y="27884"/>
                    <a:pt x="17000" y="17000"/>
                  </a:cubicBezTo>
                  <a:cubicBezTo>
                    <a:pt x="27884" y="6115"/>
                    <a:pt x="42647" y="0"/>
                    <a:pt x="5804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0"/>
            <p:cNvSpPr txBox="1"/>
            <p:nvPr/>
          </p:nvSpPr>
          <p:spPr>
            <a:xfrm>
              <a:off x="0" y="-76200"/>
              <a:ext cx="1791677" cy="1272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Efectores y cupos </a:t>
              </a:r>
              <a:endParaRPr sz="12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Hospital Provincial (4). </a:t>
              </a:r>
              <a:endParaRPr sz="12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Centro de Salud 25 (1). </a:t>
              </a:r>
              <a:endParaRPr sz="12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Centro de Salud "7 de Abril" de la Dirección de Atención Primaria del Área de Salud Pública de la UNR. (1)</a:t>
              </a:r>
              <a:endParaRPr sz="12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Programa Una previa diferente, convenio con Medicina y Psicología (6)</a:t>
              </a:r>
              <a:endParaRPr sz="1200"/>
            </a:p>
            <a:p>
              <a:pPr indent="0" lvl="0" marL="0" marR="0" rtl="0" algn="ctr">
                <a:lnSpc>
                  <a:spcPct val="886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494" name="Google Shape;494;p20"/>
          <p:cNvSpPr txBox="1"/>
          <p:nvPr/>
        </p:nvSpPr>
        <p:spPr>
          <a:xfrm>
            <a:off x="392988" y="253152"/>
            <a:ext cx="1750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ÁREA IX: Género, salud sexual y maternidad</a:t>
            </a:r>
            <a:endParaRPr/>
          </a:p>
        </p:txBody>
      </p:sp>
      <p:grpSp>
        <p:nvGrpSpPr>
          <p:cNvPr id="495" name="Google Shape;495;p20"/>
          <p:cNvGrpSpPr/>
          <p:nvPr/>
        </p:nvGrpSpPr>
        <p:grpSpPr>
          <a:xfrm>
            <a:off x="9387834" y="1594512"/>
            <a:ext cx="7139536" cy="3403280"/>
            <a:chOff x="0" y="-38100"/>
            <a:chExt cx="1880372" cy="896337"/>
          </a:xfrm>
        </p:grpSpPr>
        <p:sp>
          <p:nvSpPr>
            <p:cNvPr id="496" name="Google Shape;496;p20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0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20"/>
          <p:cNvGrpSpPr/>
          <p:nvPr/>
        </p:nvGrpSpPr>
        <p:grpSpPr>
          <a:xfrm>
            <a:off x="9873537" y="1988481"/>
            <a:ext cx="7824773" cy="3155019"/>
            <a:chOff x="0" y="-47625"/>
            <a:chExt cx="2060846" cy="830951"/>
          </a:xfrm>
        </p:grpSpPr>
        <p:sp>
          <p:nvSpPr>
            <p:cNvPr id="499" name="Google Shape;499;p20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0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20"/>
          <p:cNvGrpSpPr/>
          <p:nvPr/>
        </p:nvGrpSpPr>
        <p:grpSpPr>
          <a:xfrm>
            <a:off x="392963" y="6372352"/>
            <a:ext cx="7139536" cy="3388517"/>
            <a:chOff x="0" y="-38100"/>
            <a:chExt cx="1880372" cy="892449"/>
          </a:xfrm>
        </p:grpSpPr>
        <p:sp>
          <p:nvSpPr>
            <p:cNvPr id="502" name="Google Shape;502;p20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0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20"/>
          <p:cNvGrpSpPr/>
          <p:nvPr/>
        </p:nvGrpSpPr>
        <p:grpSpPr>
          <a:xfrm>
            <a:off x="602208" y="6029474"/>
            <a:ext cx="7592754" cy="2971515"/>
            <a:chOff x="0" y="-47625"/>
            <a:chExt cx="1999738" cy="782621"/>
          </a:xfrm>
        </p:grpSpPr>
        <p:sp>
          <p:nvSpPr>
            <p:cNvPr id="505" name="Google Shape;505;p20"/>
            <p:cNvSpPr/>
            <p:nvPr/>
          </p:nvSpPr>
          <p:spPr>
            <a:xfrm>
              <a:off x="0" y="0"/>
              <a:ext cx="1999738" cy="734996"/>
            </a:xfrm>
            <a:custGeom>
              <a:rect b="b" l="l" r="r" t="t"/>
              <a:pathLst>
                <a:path extrusionOk="0" h="734996" w="1999738">
                  <a:moveTo>
                    <a:pt x="52002" y="0"/>
                  </a:moveTo>
                  <a:lnTo>
                    <a:pt x="1947736" y="0"/>
                  </a:lnTo>
                  <a:cubicBezTo>
                    <a:pt x="1976456" y="0"/>
                    <a:pt x="1999738" y="23282"/>
                    <a:pt x="1999738" y="52002"/>
                  </a:cubicBezTo>
                  <a:lnTo>
                    <a:pt x="1999738" y="682994"/>
                  </a:lnTo>
                  <a:cubicBezTo>
                    <a:pt x="1999738" y="711714"/>
                    <a:pt x="1976456" y="734996"/>
                    <a:pt x="1947736" y="734996"/>
                  </a:cubicBezTo>
                  <a:lnTo>
                    <a:pt x="52002" y="734996"/>
                  </a:lnTo>
                  <a:cubicBezTo>
                    <a:pt x="23282" y="734996"/>
                    <a:pt x="0" y="711714"/>
                    <a:pt x="0" y="682994"/>
                  </a:cubicBezTo>
                  <a:lnTo>
                    <a:pt x="0" y="52002"/>
                  </a:lnTo>
                  <a:cubicBezTo>
                    <a:pt x="0" y="23282"/>
                    <a:pt x="23282" y="0"/>
                    <a:pt x="5200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0"/>
            <p:cNvSpPr txBox="1"/>
            <p:nvPr/>
          </p:nvSpPr>
          <p:spPr>
            <a:xfrm>
              <a:off x="0" y="-47625"/>
              <a:ext cx="1999738" cy="782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20"/>
          <p:cNvGrpSpPr/>
          <p:nvPr/>
        </p:nvGrpSpPr>
        <p:grpSpPr>
          <a:xfrm>
            <a:off x="9491367" y="5634662"/>
            <a:ext cx="7139536" cy="3388517"/>
            <a:chOff x="0" y="-38100"/>
            <a:chExt cx="1880372" cy="892449"/>
          </a:xfrm>
        </p:grpSpPr>
        <p:sp>
          <p:nvSpPr>
            <p:cNvPr id="508" name="Google Shape;508;p20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0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20"/>
          <p:cNvGrpSpPr/>
          <p:nvPr/>
        </p:nvGrpSpPr>
        <p:grpSpPr>
          <a:xfrm>
            <a:off x="9873537" y="6124388"/>
            <a:ext cx="7824773" cy="3140256"/>
            <a:chOff x="0" y="-47625"/>
            <a:chExt cx="2060846" cy="827063"/>
          </a:xfrm>
        </p:grpSpPr>
        <p:sp>
          <p:nvSpPr>
            <p:cNvPr id="511" name="Google Shape;511;p20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0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20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514" name="Google Shape;514;p20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0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516" name="Google Shape;516;p20"/>
          <p:cNvSpPr txBox="1"/>
          <p:nvPr/>
        </p:nvSpPr>
        <p:spPr>
          <a:xfrm>
            <a:off x="965400" y="6124363"/>
            <a:ext cx="73371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11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Responsables de </a:t>
            </a:r>
            <a:r>
              <a:rPr lang="en-US" sz="2711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2711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</a:t>
            </a:r>
            <a:endParaRPr sz="1200"/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11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Isabel Jové </a:t>
            </a:r>
            <a:endParaRPr b="1" sz="1500"/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11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Silvana Facciuto</a:t>
            </a:r>
            <a:endParaRPr b="1" sz="1500"/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11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isajove11@hotmail.com</a:t>
            </a:r>
            <a:r>
              <a:rPr b="0" i="0" lang="en-US" sz="2711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endParaRPr sz="1200"/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11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b="0" i="0" lang="en-US" sz="2711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silfacciuto@hotmail.com</a:t>
            </a:r>
            <a:endParaRPr sz="1200"/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11" u="sng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11" u="sng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517" name="Google Shape;517;p20"/>
          <p:cNvSpPr txBox="1"/>
          <p:nvPr/>
        </p:nvSpPr>
        <p:spPr>
          <a:xfrm>
            <a:off x="9989125" y="6667075"/>
            <a:ext cx="782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Supervisión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Jueves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 hs. a 12.hs</a:t>
            </a:r>
            <a:endParaRPr/>
          </a:p>
        </p:txBody>
      </p:sp>
      <p:sp>
        <p:nvSpPr>
          <p:cNvPr id="518" name="Google Shape;518;p20"/>
          <p:cNvSpPr txBox="1"/>
          <p:nvPr/>
        </p:nvSpPr>
        <p:spPr>
          <a:xfrm>
            <a:off x="10314563" y="1914663"/>
            <a:ext cx="7173900" cy="3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23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2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Días y horarios de práctica en el efector </a:t>
            </a:r>
            <a:endParaRPr sz="1100"/>
          </a:p>
          <a:p>
            <a:pPr indent="0" lvl="0" marL="0" marR="0" rtl="0" algn="ctr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2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Lunes a viernes, mañana o tarde. </a:t>
            </a:r>
            <a:endParaRPr sz="1100"/>
          </a:p>
          <a:p>
            <a:pPr indent="0" lvl="0" marL="0" marR="0" rtl="0" algn="ctr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2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coordinar con la institución</a:t>
            </a:r>
            <a:endParaRPr sz="1100"/>
          </a:p>
          <a:p>
            <a:pPr indent="0" lvl="0" marL="0" marR="0" rtl="0" algn="ctr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2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Cupo: 12 estudiantes</a:t>
            </a:r>
            <a:endParaRPr b="1"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21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524" name="Google Shape;524;p21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1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21"/>
          <p:cNvGrpSpPr/>
          <p:nvPr/>
        </p:nvGrpSpPr>
        <p:grpSpPr>
          <a:xfrm>
            <a:off x="913113" y="1807654"/>
            <a:ext cx="7824773" cy="3335846"/>
            <a:chOff x="0" y="-95250"/>
            <a:chExt cx="2060846" cy="878576"/>
          </a:xfrm>
        </p:grpSpPr>
        <p:sp>
          <p:nvSpPr>
            <p:cNvPr id="527" name="Google Shape;527;p21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1"/>
            <p:cNvSpPr txBox="1"/>
            <p:nvPr/>
          </p:nvSpPr>
          <p:spPr>
            <a:xfrm>
              <a:off x="0" y="-95250"/>
              <a:ext cx="2060846" cy="878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Efector</a:t>
              </a:r>
              <a:endParaRPr b="1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Agba Filial Rosario</a:t>
              </a:r>
              <a:endParaRPr b="1"/>
            </a:p>
          </p:txBody>
        </p:sp>
      </p:grpSp>
      <p:grpSp>
        <p:nvGrpSpPr>
          <p:cNvPr id="529" name="Google Shape;529;p21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530" name="Google Shape;530;p21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1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21"/>
          <p:cNvGrpSpPr/>
          <p:nvPr/>
        </p:nvGrpSpPr>
        <p:grpSpPr>
          <a:xfrm>
            <a:off x="9873537" y="1807654"/>
            <a:ext cx="7824773" cy="3335846"/>
            <a:chOff x="0" y="-95250"/>
            <a:chExt cx="2060846" cy="878576"/>
          </a:xfrm>
        </p:grpSpPr>
        <p:sp>
          <p:nvSpPr>
            <p:cNvPr id="533" name="Google Shape;533;p21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1"/>
            <p:cNvSpPr txBox="1"/>
            <p:nvPr/>
          </p:nvSpPr>
          <p:spPr>
            <a:xfrm>
              <a:off x="0" y="-95250"/>
              <a:ext cx="2060846" cy="878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de prácticas en el efector</a:t>
              </a:r>
              <a:endParaRPr sz="13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Viernes 17.30 a 20.30</a:t>
              </a:r>
              <a:endParaRPr sz="13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hasta  15 estudiantes</a:t>
              </a:r>
              <a:endParaRPr b="1" sz="1300"/>
            </a:p>
          </p:txBody>
        </p:sp>
      </p:grpSp>
      <p:grpSp>
        <p:nvGrpSpPr>
          <p:cNvPr id="535" name="Google Shape;535;p21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536" name="Google Shape;536;p21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21"/>
          <p:cNvGrpSpPr/>
          <p:nvPr/>
        </p:nvGrpSpPr>
        <p:grpSpPr>
          <a:xfrm>
            <a:off x="913113" y="5973383"/>
            <a:ext cx="7824773" cy="3284917"/>
            <a:chOff x="0" y="-85725"/>
            <a:chExt cx="2060846" cy="865163"/>
          </a:xfrm>
        </p:grpSpPr>
        <p:sp>
          <p:nvSpPr>
            <p:cNvPr id="539" name="Google Shape;539;p21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 txBox="1"/>
            <p:nvPr/>
          </p:nvSpPr>
          <p:spPr>
            <a:xfrm>
              <a:off x="0" y="-85725"/>
              <a:ext cx="2060846" cy="865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Responsable de </a:t>
              </a:r>
              <a:r>
                <a:rPr lang="en-US" sz="3499">
                  <a:latin typeface="Arimo"/>
                  <a:ea typeface="Arimo"/>
                  <a:cs typeface="Arimo"/>
                  <a:sym typeface="Arimo"/>
                </a:rPr>
                <a:t>Á</a:t>
              </a: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rea: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Prof. Rosana Satriano</a:t>
              </a:r>
              <a:endParaRPr b="1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sng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rosanasatriano68@hotmail.com</a:t>
              </a:r>
              <a:endParaRPr/>
            </a:p>
          </p:txBody>
        </p:sp>
      </p:grpSp>
      <p:grpSp>
        <p:nvGrpSpPr>
          <p:cNvPr id="541" name="Google Shape;541;p21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542" name="Google Shape;542;p21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1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p21"/>
          <p:cNvGrpSpPr/>
          <p:nvPr/>
        </p:nvGrpSpPr>
        <p:grpSpPr>
          <a:xfrm>
            <a:off x="9873537" y="5973383"/>
            <a:ext cx="7824773" cy="3284917"/>
            <a:chOff x="0" y="-85725"/>
            <a:chExt cx="2060846" cy="865163"/>
          </a:xfrm>
        </p:grpSpPr>
        <p:sp>
          <p:nvSpPr>
            <p:cNvPr id="545" name="Google Shape;545;p21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1"/>
            <p:cNvSpPr txBox="1"/>
            <p:nvPr/>
          </p:nvSpPr>
          <p:spPr>
            <a:xfrm>
              <a:off x="0" y="-85725"/>
              <a:ext cx="2060846" cy="865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Supervisión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Lunes  8 a 10 hs.</a:t>
              </a: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548" name="Google Shape;548;p21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1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  <p:sp>
        <p:nvSpPr>
          <p:cNvPr id="550" name="Google Shape;550;p21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Area X: Prácticas Gestálticas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556" name="Google Shape;556;p22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2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22"/>
          <p:cNvGrpSpPr/>
          <p:nvPr/>
        </p:nvGrpSpPr>
        <p:grpSpPr>
          <a:xfrm>
            <a:off x="755254" y="1276237"/>
            <a:ext cx="7824773" cy="3666708"/>
            <a:chOff x="0" y="-85725"/>
            <a:chExt cx="2060846" cy="965717"/>
          </a:xfrm>
        </p:grpSpPr>
        <p:sp>
          <p:nvSpPr>
            <p:cNvPr id="559" name="Google Shape;559;p22"/>
            <p:cNvSpPr/>
            <p:nvPr/>
          </p:nvSpPr>
          <p:spPr>
            <a:xfrm>
              <a:off x="0" y="0"/>
              <a:ext cx="2060846" cy="879992"/>
            </a:xfrm>
            <a:custGeom>
              <a:rect b="b" l="l" r="r" t="t"/>
              <a:pathLst>
                <a:path extrusionOk="0" h="879992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829532"/>
                  </a:lnTo>
                  <a:cubicBezTo>
                    <a:pt x="2060846" y="842915"/>
                    <a:pt x="2055529" y="855750"/>
                    <a:pt x="2046066" y="865213"/>
                  </a:cubicBezTo>
                  <a:cubicBezTo>
                    <a:pt x="2036603" y="874676"/>
                    <a:pt x="2023769" y="879992"/>
                    <a:pt x="2010386" y="879992"/>
                  </a:cubicBezTo>
                  <a:lnTo>
                    <a:pt x="50460" y="879992"/>
                  </a:lnTo>
                  <a:cubicBezTo>
                    <a:pt x="37077" y="879992"/>
                    <a:pt x="24242" y="874676"/>
                    <a:pt x="14779" y="865213"/>
                  </a:cubicBezTo>
                  <a:cubicBezTo>
                    <a:pt x="5316" y="855750"/>
                    <a:pt x="0" y="842915"/>
                    <a:pt x="0" y="829532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2"/>
            <p:cNvSpPr txBox="1"/>
            <p:nvPr/>
          </p:nvSpPr>
          <p:spPr>
            <a:xfrm>
              <a:off x="0" y="-85725"/>
              <a:ext cx="2060846" cy="965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Efectores</a:t>
              </a:r>
              <a:endParaRPr b="1" sz="12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Se trabaja con las instituciones de la localidad de origen del estudiante, a partir de la suscripción de convenios específicos</a:t>
              </a:r>
              <a:endParaRPr b="1" sz="1200"/>
            </a:p>
          </p:txBody>
        </p:sp>
      </p:grpSp>
      <p:grpSp>
        <p:nvGrpSpPr>
          <p:cNvPr id="561" name="Google Shape;561;p22"/>
          <p:cNvGrpSpPr/>
          <p:nvPr/>
        </p:nvGrpSpPr>
        <p:grpSpPr>
          <a:xfrm>
            <a:off x="9144000" y="1498364"/>
            <a:ext cx="7139536" cy="3403280"/>
            <a:chOff x="0" y="-38100"/>
            <a:chExt cx="1880372" cy="896337"/>
          </a:xfrm>
        </p:grpSpPr>
        <p:sp>
          <p:nvSpPr>
            <p:cNvPr id="562" name="Google Shape;562;p22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22"/>
          <p:cNvGrpSpPr/>
          <p:nvPr/>
        </p:nvGrpSpPr>
        <p:grpSpPr>
          <a:xfrm>
            <a:off x="9434527" y="1317538"/>
            <a:ext cx="7824773" cy="3299680"/>
            <a:chOff x="0" y="-85725"/>
            <a:chExt cx="2060846" cy="869051"/>
          </a:xfrm>
        </p:grpSpPr>
        <p:sp>
          <p:nvSpPr>
            <p:cNvPr id="565" name="Google Shape;565;p22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 txBox="1"/>
            <p:nvPr/>
          </p:nvSpPr>
          <p:spPr>
            <a:xfrm>
              <a:off x="0" y="-85725"/>
              <a:ext cx="2060846" cy="869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de práctica en el efector: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 coordinar con cada institución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sin límite</a:t>
              </a:r>
              <a:endParaRPr b="1"/>
            </a:p>
          </p:txBody>
        </p:sp>
      </p:grpSp>
      <p:grpSp>
        <p:nvGrpSpPr>
          <p:cNvPr id="567" name="Google Shape;567;p22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568" name="Google Shape;568;p22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2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22"/>
          <p:cNvGrpSpPr/>
          <p:nvPr/>
        </p:nvGrpSpPr>
        <p:grpSpPr>
          <a:xfrm>
            <a:off x="755254" y="5627638"/>
            <a:ext cx="7824773" cy="3284917"/>
            <a:chOff x="0" y="-85725"/>
            <a:chExt cx="2060846" cy="865163"/>
          </a:xfrm>
        </p:grpSpPr>
        <p:sp>
          <p:nvSpPr>
            <p:cNvPr id="571" name="Google Shape;571;p22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2"/>
            <p:cNvSpPr txBox="1"/>
            <p:nvPr/>
          </p:nvSpPr>
          <p:spPr>
            <a:xfrm>
              <a:off x="0" y="-85725"/>
              <a:ext cx="2060846" cy="865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499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Responsable de </a:t>
              </a:r>
              <a:r>
                <a:rPr lang="en-US" sz="3499">
                  <a:latin typeface="Arimo"/>
                  <a:ea typeface="Arimo"/>
                  <a:cs typeface="Arimo"/>
                  <a:sym typeface="Arimo"/>
                </a:rPr>
                <a:t>Á</a:t>
              </a: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rea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Prof. Andrea Gulisano</a:t>
              </a:r>
              <a:endParaRPr b="1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sng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andreagulisano@gmail.com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endParaRPr>
            </a:p>
          </p:txBody>
        </p:sp>
      </p:grpSp>
      <p:grpSp>
        <p:nvGrpSpPr>
          <p:cNvPr id="573" name="Google Shape;573;p22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574" name="Google Shape;574;p22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2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22"/>
          <p:cNvGrpSpPr/>
          <p:nvPr/>
        </p:nvGrpSpPr>
        <p:grpSpPr>
          <a:xfrm>
            <a:off x="9829762" y="5688957"/>
            <a:ext cx="7824773" cy="3284917"/>
            <a:chOff x="0" y="-85725"/>
            <a:chExt cx="2060846" cy="865163"/>
          </a:xfrm>
        </p:grpSpPr>
        <p:sp>
          <p:nvSpPr>
            <p:cNvPr id="577" name="Google Shape;577;p22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2"/>
            <p:cNvSpPr txBox="1"/>
            <p:nvPr/>
          </p:nvSpPr>
          <p:spPr>
            <a:xfrm>
              <a:off x="0" y="-85725"/>
              <a:ext cx="2060846" cy="865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Supervisión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Jueves 14 hs</a:t>
              </a:r>
              <a:endParaRPr/>
            </a:p>
            <a:p>
              <a:pPr indent="0" lvl="0" marL="0" marR="0" rtl="0" algn="ctr">
                <a:lnSpc>
                  <a:spcPct val="75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579" name="Google Shape;579;p22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580" name="Google Shape;580;p22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2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582" name="Google Shape;582;p22"/>
          <p:cNvSpPr txBox="1"/>
          <p:nvPr/>
        </p:nvSpPr>
        <p:spPr>
          <a:xfrm>
            <a:off x="1008550" y="150775"/>
            <a:ext cx="1612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XI: Clínica Psi y Salud Colectiva en contextos urbanos y rurales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23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588" name="Google Shape;588;p23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3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23"/>
          <p:cNvGrpSpPr/>
          <p:nvPr/>
        </p:nvGrpSpPr>
        <p:grpSpPr>
          <a:xfrm>
            <a:off x="913113" y="1988481"/>
            <a:ext cx="7824773" cy="3155019"/>
            <a:chOff x="0" y="-47625"/>
            <a:chExt cx="2060846" cy="830951"/>
          </a:xfrm>
        </p:grpSpPr>
        <p:sp>
          <p:nvSpPr>
            <p:cNvPr id="591" name="Google Shape;591;p23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3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594" name="Google Shape;594;p23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3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23"/>
          <p:cNvGrpSpPr/>
          <p:nvPr/>
        </p:nvGrpSpPr>
        <p:grpSpPr>
          <a:xfrm>
            <a:off x="9873537" y="1843820"/>
            <a:ext cx="7824773" cy="3299680"/>
            <a:chOff x="0" y="-85725"/>
            <a:chExt cx="2060846" cy="869051"/>
          </a:xfrm>
        </p:grpSpPr>
        <p:sp>
          <p:nvSpPr>
            <p:cNvPr id="597" name="Google Shape;597;p23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3"/>
            <p:cNvSpPr txBox="1"/>
            <p:nvPr/>
          </p:nvSpPr>
          <p:spPr>
            <a:xfrm>
              <a:off x="0" y="-85725"/>
              <a:ext cx="2060846" cy="869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Días y horarios de práctica en el efector: viernes de 8:00 hs a 10:00 hs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5 estudiantes</a:t>
              </a:r>
              <a:endParaRPr b="1"/>
            </a:p>
            <a:p>
              <a:pPr indent="0" lvl="0" marL="0" marR="0" rtl="0" algn="ctr">
                <a:lnSpc>
                  <a:spcPct val="75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599" name="Google Shape;599;p23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600" name="Google Shape;600;p23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23"/>
          <p:cNvGrpSpPr/>
          <p:nvPr/>
        </p:nvGrpSpPr>
        <p:grpSpPr>
          <a:xfrm>
            <a:off x="913113" y="6118044"/>
            <a:ext cx="7824773" cy="3140256"/>
            <a:chOff x="0" y="-47625"/>
            <a:chExt cx="2060846" cy="827063"/>
          </a:xfrm>
        </p:grpSpPr>
        <p:sp>
          <p:nvSpPr>
            <p:cNvPr id="603" name="Google Shape;603;p23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3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23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606" name="Google Shape;606;p23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23"/>
          <p:cNvGrpSpPr/>
          <p:nvPr/>
        </p:nvGrpSpPr>
        <p:grpSpPr>
          <a:xfrm>
            <a:off x="9873537" y="5973383"/>
            <a:ext cx="7824773" cy="3284917"/>
            <a:chOff x="0" y="-85725"/>
            <a:chExt cx="2060846" cy="865163"/>
          </a:xfrm>
        </p:grpSpPr>
        <p:sp>
          <p:nvSpPr>
            <p:cNvPr id="609" name="Google Shape;609;p23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 txBox="1"/>
            <p:nvPr/>
          </p:nvSpPr>
          <p:spPr>
            <a:xfrm>
              <a:off x="0" y="-85725"/>
              <a:ext cx="2060846" cy="865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Supervisión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>
                  <a:latin typeface="Arimo"/>
                  <a:ea typeface="Arimo"/>
                  <a:cs typeface="Arimo"/>
                  <a:sym typeface="Arimo"/>
                </a:rPr>
                <a:t>Viernes de 8 a 10 </a:t>
              </a: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hs.</a:t>
              </a: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612" name="Google Shape;612;p23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3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  <p:sp>
        <p:nvSpPr>
          <p:cNvPr id="614" name="Google Shape;614;p23"/>
          <p:cNvSpPr txBox="1"/>
          <p:nvPr/>
        </p:nvSpPr>
        <p:spPr>
          <a:xfrm>
            <a:off x="4998999" y="392625"/>
            <a:ext cx="915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XII: Prácticas Sistémicas</a:t>
            </a:r>
            <a:endParaRPr/>
          </a:p>
        </p:txBody>
      </p:sp>
      <p:sp>
        <p:nvSpPr>
          <p:cNvPr id="615" name="Google Shape;615;p23"/>
          <p:cNvSpPr txBox="1"/>
          <p:nvPr/>
        </p:nvSpPr>
        <p:spPr>
          <a:xfrm>
            <a:off x="579477" y="6755438"/>
            <a:ext cx="7824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 de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Mónica Patricia Blando</a:t>
            </a:r>
            <a:endParaRPr b="1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mopabla58@gmail.com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sng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616" name="Google Shape;616;p23"/>
          <p:cNvSpPr txBox="1"/>
          <p:nvPr/>
        </p:nvSpPr>
        <p:spPr>
          <a:xfrm>
            <a:off x="427410" y="2584756"/>
            <a:ext cx="782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Efectores:</a:t>
            </a:r>
            <a:endParaRPr b="1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de Salud Pública UNR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24"/>
          <p:cNvGrpSpPr/>
          <p:nvPr/>
        </p:nvGrpSpPr>
        <p:grpSpPr>
          <a:xfrm>
            <a:off x="427410" y="1426807"/>
            <a:ext cx="7139536" cy="3858906"/>
            <a:chOff x="0" y="-38100"/>
            <a:chExt cx="1880372" cy="1016337"/>
          </a:xfrm>
        </p:grpSpPr>
        <p:sp>
          <p:nvSpPr>
            <p:cNvPr id="622" name="Google Shape;622;p24"/>
            <p:cNvSpPr/>
            <p:nvPr/>
          </p:nvSpPr>
          <p:spPr>
            <a:xfrm>
              <a:off x="0" y="0"/>
              <a:ext cx="1880372" cy="978237"/>
            </a:xfrm>
            <a:custGeom>
              <a:rect b="b" l="l" r="r" t="t"/>
              <a:pathLst>
                <a:path extrusionOk="0" h="97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922934"/>
                  </a:lnTo>
                  <a:cubicBezTo>
                    <a:pt x="1880372" y="953477"/>
                    <a:pt x="1855612" y="978237"/>
                    <a:pt x="1825069" y="978237"/>
                  </a:cubicBezTo>
                  <a:lnTo>
                    <a:pt x="55303" y="978237"/>
                  </a:lnTo>
                  <a:cubicBezTo>
                    <a:pt x="24760" y="978237"/>
                    <a:pt x="0" y="953477"/>
                    <a:pt x="0" y="92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4"/>
            <p:cNvSpPr txBox="1"/>
            <p:nvPr/>
          </p:nvSpPr>
          <p:spPr>
            <a:xfrm>
              <a:off x="0" y="-38100"/>
              <a:ext cx="1880372" cy="101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24"/>
          <p:cNvGrpSpPr/>
          <p:nvPr/>
        </p:nvGrpSpPr>
        <p:grpSpPr>
          <a:xfrm>
            <a:off x="913113" y="1988481"/>
            <a:ext cx="7824773" cy="3155019"/>
            <a:chOff x="0" y="-47625"/>
            <a:chExt cx="2060846" cy="830951"/>
          </a:xfrm>
        </p:grpSpPr>
        <p:sp>
          <p:nvSpPr>
            <p:cNvPr id="625" name="Google Shape;625;p24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4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7" name="Google Shape;627;p24"/>
          <p:cNvSpPr txBox="1"/>
          <p:nvPr/>
        </p:nvSpPr>
        <p:spPr>
          <a:xfrm>
            <a:off x="392963" y="178627"/>
            <a:ext cx="1750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ÁREA XIII: Neurociencias Cognitivas. </a:t>
            </a:r>
            <a:endParaRPr/>
          </a:p>
        </p:txBody>
      </p:sp>
      <p:grpSp>
        <p:nvGrpSpPr>
          <p:cNvPr id="628" name="Google Shape;628;p24"/>
          <p:cNvGrpSpPr/>
          <p:nvPr/>
        </p:nvGrpSpPr>
        <p:grpSpPr>
          <a:xfrm>
            <a:off x="9387834" y="1740220"/>
            <a:ext cx="7139536" cy="3751862"/>
            <a:chOff x="0" y="-38100"/>
            <a:chExt cx="1880372" cy="988145"/>
          </a:xfrm>
        </p:grpSpPr>
        <p:sp>
          <p:nvSpPr>
            <p:cNvPr id="629" name="Google Shape;629;p24"/>
            <p:cNvSpPr/>
            <p:nvPr/>
          </p:nvSpPr>
          <p:spPr>
            <a:xfrm>
              <a:off x="0" y="0"/>
              <a:ext cx="1880372" cy="950045"/>
            </a:xfrm>
            <a:custGeom>
              <a:rect b="b" l="l" r="r" t="t"/>
              <a:pathLst>
                <a:path extrusionOk="0" h="950045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94742"/>
                  </a:lnTo>
                  <a:cubicBezTo>
                    <a:pt x="1880372" y="925285"/>
                    <a:pt x="1855612" y="950045"/>
                    <a:pt x="1825069" y="950045"/>
                  </a:cubicBezTo>
                  <a:lnTo>
                    <a:pt x="55303" y="950045"/>
                  </a:lnTo>
                  <a:cubicBezTo>
                    <a:pt x="24760" y="950045"/>
                    <a:pt x="0" y="925285"/>
                    <a:pt x="0" y="894742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4"/>
            <p:cNvSpPr txBox="1"/>
            <p:nvPr/>
          </p:nvSpPr>
          <p:spPr>
            <a:xfrm>
              <a:off x="0" y="-38100"/>
              <a:ext cx="1880372" cy="988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24"/>
          <p:cNvGrpSpPr/>
          <p:nvPr/>
        </p:nvGrpSpPr>
        <p:grpSpPr>
          <a:xfrm>
            <a:off x="9873537" y="1859096"/>
            <a:ext cx="7605900" cy="3313535"/>
            <a:chOff x="0" y="-16922"/>
            <a:chExt cx="2003200" cy="872700"/>
          </a:xfrm>
        </p:grpSpPr>
        <p:sp>
          <p:nvSpPr>
            <p:cNvPr id="632" name="Google Shape;632;p24"/>
            <p:cNvSpPr/>
            <p:nvPr/>
          </p:nvSpPr>
          <p:spPr>
            <a:xfrm>
              <a:off x="0" y="0"/>
              <a:ext cx="2003200" cy="787058"/>
            </a:xfrm>
            <a:custGeom>
              <a:rect b="b" l="l" r="r" t="t"/>
              <a:pathLst>
                <a:path extrusionOk="0" h="787058" w="2003200">
                  <a:moveTo>
                    <a:pt x="51912" y="0"/>
                  </a:moveTo>
                  <a:lnTo>
                    <a:pt x="1951288" y="0"/>
                  </a:lnTo>
                  <a:cubicBezTo>
                    <a:pt x="1965056" y="0"/>
                    <a:pt x="1978260" y="5469"/>
                    <a:pt x="1987995" y="15205"/>
                  </a:cubicBezTo>
                  <a:cubicBezTo>
                    <a:pt x="1997731" y="24940"/>
                    <a:pt x="2003200" y="38144"/>
                    <a:pt x="2003200" y="51912"/>
                  </a:cubicBezTo>
                  <a:lnTo>
                    <a:pt x="2003200" y="735146"/>
                  </a:lnTo>
                  <a:cubicBezTo>
                    <a:pt x="2003200" y="763817"/>
                    <a:pt x="1979958" y="787058"/>
                    <a:pt x="1951288" y="787058"/>
                  </a:cubicBezTo>
                  <a:lnTo>
                    <a:pt x="51912" y="787058"/>
                  </a:lnTo>
                  <a:cubicBezTo>
                    <a:pt x="23242" y="787058"/>
                    <a:pt x="0" y="763817"/>
                    <a:pt x="0" y="735146"/>
                  </a:cubicBezTo>
                  <a:lnTo>
                    <a:pt x="0" y="51912"/>
                  </a:lnTo>
                  <a:cubicBezTo>
                    <a:pt x="0" y="23242"/>
                    <a:pt x="23242" y="0"/>
                    <a:pt x="5191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 txBox="1"/>
            <p:nvPr/>
          </p:nvSpPr>
          <p:spPr>
            <a:xfrm>
              <a:off x="49" y="-16922"/>
              <a:ext cx="2003100" cy="8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de práctica en el efector: </a:t>
              </a:r>
              <a:endParaRPr sz="12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 consensuar con alumnos. </a:t>
              </a:r>
              <a:endParaRPr sz="12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sin límite</a:t>
              </a:r>
              <a:endParaRPr b="1" sz="1200"/>
            </a:p>
            <a:p>
              <a:pPr indent="0" lvl="0" marL="0" marR="0" rtl="0" algn="ctr">
                <a:lnSpc>
                  <a:spcPct val="75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634" name="Google Shape;634;p24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635" name="Google Shape;635;p24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4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24"/>
          <p:cNvGrpSpPr/>
          <p:nvPr/>
        </p:nvGrpSpPr>
        <p:grpSpPr>
          <a:xfrm>
            <a:off x="913113" y="6118044"/>
            <a:ext cx="7824773" cy="3237480"/>
            <a:chOff x="0" y="-47625"/>
            <a:chExt cx="2060846" cy="852670"/>
          </a:xfrm>
        </p:grpSpPr>
        <p:sp>
          <p:nvSpPr>
            <p:cNvPr id="638" name="Google Shape;638;p24"/>
            <p:cNvSpPr/>
            <p:nvPr/>
          </p:nvSpPr>
          <p:spPr>
            <a:xfrm>
              <a:off x="0" y="0"/>
              <a:ext cx="2060846" cy="805045"/>
            </a:xfrm>
            <a:custGeom>
              <a:rect b="b" l="l" r="r" t="t"/>
              <a:pathLst>
                <a:path extrusionOk="0" h="805045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54585"/>
                  </a:lnTo>
                  <a:cubicBezTo>
                    <a:pt x="2060846" y="782453"/>
                    <a:pt x="2038254" y="805045"/>
                    <a:pt x="2010386" y="805045"/>
                  </a:cubicBezTo>
                  <a:lnTo>
                    <a:pt x="50460" y="805045"/>
                  </a:lnTo>
                  <a:cubicBezTo>
                    <a:pt x="37077" y="805045"/>
                    <a:pt x="24242" y="799728"/>
                    <a:pt x="14779" y="790265"/>
                  </a:cubicBezTo>
                  <a:cubicBezTo>
                    <a:pt x="5316" y="780802"/>
                    <a:pt x="0" y="767967"/>
                    <a:pt x="0" y="754585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4"/>
            <p:cNvSpPr txBox="1"/>
            <p:nvPr/>
          </p:nvSpPr>
          <p:spPr>
            <a:xfrm>
              <a:off x="0" y="-47625"/>
              <a:ext cx="2060846" cy="852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641" name="Google Shape;641;p24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4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24"/>
          <p:cNvGrpSpPr/>
          <p:nvPr/>
        </p:nvGrpSpPr>
        <p:grpSpPr>
          <a:xfrm>
            <a:off x="9873537" y="6299012"/>
            <a:ext cx="7824773" cy="2959288"/>
            <a:chOff x="0" y="-47625"/>
            <a:chExt cx="2060846" cy="779401"/>
          </a:xfrm>
        </p:grpSpPr>
        <p:sp>
          <p:nvSpPr>
            <p:cNvPr id="644" name="Google Shape;644;p24"/>
            <p:cNvSpPr/>
            <p:nvPr/>
          </p:nvSpPr>
          <p:spPr>
            <a:xfrm>
              <a:off x="0" y="0"/>
              <a:ext cx="2060846" cy="731776"/>
            </a:xfrm>
            <a:custGeom>
              <a:rect b="b" l="l" r="r" t="t"/>
              <a:pathLst>
                <a:path extrusionOk="0" h="73177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681316"/>
                  </a:lnTo>
                  <a:cubicBezTo>
                    <a:pt x="2060846" y="694699"/>
                    <a:pt x="2055529" y="707534"/>
                    <a:pt x="2046066" y="716997"/>
                  </a:cubicBezTo>
                  <a:cubicBezTo>
                    <a:pt x="2036603" y="726460"/>
                    <a:pt x="2023769" y="731776"/>
                    <a:pt x="2010386" y="731776"/>
                  </a:cubicBezTo>
                  <a:lnTo>
                    <a:pt x="50460" y="731776"/>
                  </a:lnTo>
                  <a:cubicBezTo>
                    <a:pt x="37077" y="731776"/>
                    <a:pt x="24242" y="726460"/>
                    <a:pt x="14779" y="716997"/>
                  </a:cubicBezTo>
                  <a:cubicBezTo>
                    <a:pt x="5316" y="707534"/>
                    <a:pt x="0" y="694699"/>
                    <a:pt x="0" y="68131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4"/>
            <p:cNvSpPr txBox="1"/>
            <p:nvPr/>
          </p:nvSpPr>
          <p:spPr>
            <a:xfrm>
              <a:off x="0" y="-47625"/>
              <a:ext cx="2060846" cy="779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24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647" name="Google Shape;647;p24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4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649" name="Google Shape;649;p24"/>
          <p:cNvSpPr txBox="1"/>
          <p:nvPr/>
        </p:nvSpPr>
        <p:spPr>
          <a:xfrm>
            <a:off x="2016150" y="6665450"/>
            <a:ext cx="5550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 de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Cervigni Mauricio</a:t>
            </a:r>
            <a:endParaRPr b="1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mcervigni@gmail.com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sng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650" name="Google Shape;650;p24"/>
          <p:cNvSpPr txBox="1"/>
          <p:nvPr/>
        </p:nvSpPr>
        <p:spPr>
          <a:xfrm>
            <a:off x="9873537" y="7010897"/>
            <a:ext cx="7824773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Supervisión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Lunes 8 hs.</a:t>
            </a:r>
            <a:endParaRPr/>
          </a:p>
        </p:txBody>
      </p:sp>
      <p:sp>
        <p:nvSpPr>
          <p:cNvPr id="651" name="Google Shape;651;p24"/>
          <p:cNvSpPr txBox="1"/>
          <p:nvPr/>
        </p:nvSpPr>
        <p:spPr>
          <a:xfrm>
            <a:off x="1022839" y="2091942"/>
            <a:ext cx="7605300" cy="29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1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Efectores Centro de Investigación en Neurociencias de Rosario (CINR –</a:t>
            </a:r>
            <a:endParaRPr sz="900"/>
          </a:p>
          <a:p>
            <a:pPr indent="0" lvl="0" marL="0" marR="0" rtl="0" algn="ctr">
              <a:lnSpc>
                <a:spcPct val="14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1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Fac. de Psicología - UNR) </a:t>
            </a:r>
            <a:endParaRPr sz="900"/>
          </a:p>
          <a:p>
            <a:pPr indent="0" lvl="0" marL="0" marR="0" rtl="0" algn="ctr">
              <a:lnSpc>
                <a:spcPct val="14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1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Laboratorio de Cognición y Emoción (LABce-Fac. de Psicología UNR) </a:t>
            </a:r>
            <a:endParaRPr sz="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25"/>
          <p:cNvGrpSpPr/>
          <p:nvPr/>
        </p:nvGrpSpPr>
        <p:grpSpPr>
          <a:xfrm>
            <a:off x="563067" y="1535800"/>
            <a:ext cx="7458119" cy="3555141"/>
            <a:chOff x="0" y="-38100"/>
            <a:chExt cx="1880372" cy="896337"/>
          </a:xfrm>
        </p:grpSpPr>
        <p:sp>
          <p:nvSpPr>
            <p:cNvPr id="657" name="Google Shape;657;p25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9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500" lIns="95500" spcFirstLastPara="1" rIns="95500" wrap="square" tIns="95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5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075" lIns="53075" spcFirstLastPara="1" rIns="53075" wrap="square" tIns="5307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25"/>
          <p:cNvGrpSpPr/>
          <p:nvPr/>
        </p:nvGrpSpPr>
        <p:grpSpPr>
          <a:xfrm>
            <a:off x="913124" y="1749601"/>
            <a:ext cx="7458202" cy="3155038"/>
            <a:chOff x="0" y="-47625"/>
            <a:chExt cx="2060846" cy="830951"/>
          </a:xfrm>
        </p:grpSpPr>
        <p:sp>
          <p:nvSpPr>
            <p:cNvPr id="660" name="Google Shape;660;p25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5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2" name="Google Shape;662;p25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ÁREA XIV: Vínculo materno-infantil. Crianza y primera infancia. </a:t>
            </a:r>
            <a:endParaRPr/>
          </a:p>
        </p:txBody>
      </p:sp>
      <p:grpSp>
        <p:nvGrpSpPr>
          <p:cNvPr id="663" name="Google Shape;663;p25"/>
          <p:cNvGrpSpPr/>
          <p:nvPr/>
        </p:nvGrpSpPr>
        <p:grpSpPr>
          <a:xfrm>
            <a:off x="9561633" y="2082349"/>
            <a:ext cx="7139536" cy="3403280"/>
            <a:chOff x="0" y="-38100"/>
            <a:chExt cx="1880372" cy="896337"/>
          </a:xfrm>
        </p:grpSpPr>
        <p:sp>
          <p:nvSpPr>
            <p:cNvPr id="664" name="Google Shape;664;p25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5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25"/>
          <p:cNvGrpSpPr/>
          <p:nvPr/>
        </p:nvGrpSpPr>
        <p:grpSpPr>
          <a:xfrm>
            <a:off x="9978812" y="1827717"/>
            <a:ext cx="7014334" cy="4286293"/>
            <a:chOff x="0" y="-15056"/>
            <a:chExt cx="1847397" cy="1128900"/>
          </a:xfrm>
        </p:grpSpPr>
        <p:sp>
          <p:nvSpPr>
            <p:cNvPr id="667" name="Google Shape;667;p25"/>
            <p:cNvSpPr/>
            <p:nvPr/>
          </p:nvSpPr>
          <p:spPr>
            <a:xfrm>
              <a:off x="0" y="0"/>
              <a:ext cx="1835695" cy="1043054"/>
            </a:xfrm>
            <a:custGeom>
              <a:rect b="b" l="l" r="r" t="t"/>
              <a:pathLst>
                <a:path extrusionOk="0" h="1043054" w="1835695">
                  <a:moveTo>
                    <a:pt x="56649" y="0"/>
                  </a:moveTo>
                  <a:lnTo>
                    <a:pt x="1779045" y="0"/>
                  </a:lnTo>
                  <a:cubicBezTo>
                    <a:pt x="1794070" y="0"/>
                    <a:pt x="1808479" y="5968"/>
                    <a:pt x="1819103" y="16592"/>
                  </a:cubicBezTo>
                  <a:cubicBezTo>
                    <a:pt x="1829726" y="27216"/>
                    <a:pt x="1835695" y="41625"/>
                    <a:pt x="1835695" y="56649"/>
                  </a:cubicBezTo>
                  <a:lnTo>
                    <a:pt x="1835695" y="986405"/>
                  </a:lnTo>
                  <a:cubicBezTo>
                    <a:pt x="1835695" y="1017692"/>
                    <a:pt x="1810332" y="1043054"/>
                    <a:pt x="1779045" y="1043054"/>
                  </a:cubicBezTo>
                  <a:lnTo>
                    <a:pt x="56649" y="1043054"/>
                  </a:lnTo>
                  <a:cubicBezTo>
                    <a:pt x="25363" y="1043054"/>
                    <a:pt x="0" y="1017692"/>
                    <a:pt x="0" y="986405"/>
                  </a:cubicBezTo>
                  <a:lnTo>
                    <a:pt x="0" y="56649"/>
                  </a:lnTo>
                  <a:cubicBezTo>
                    <a:pt x="0" y="25363"/>
                    <a:pt x="25363" y="0"/>
                    <a:pt x="5664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5"/>
            <p:cNvSpPr txBox="1"/>
            <p:nvPr/>
          </p:nvSpPr>
          <p:spPr>
            <a:xfrm>
              <a:off x="11697" y="-15056"/>
              <a:ext cx="18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de práctica en el efector: </a:t>
              </a:r>
              <a:endParaRPr sz="11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Por la mañana, y solo uno por la tarde</a:t>
              </a:r>
              <a:endParaRPr sz="11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</a:t>
              </a:r>
              <a:r>
                <a:rPr b="1" lang="en-US" sz="3199">
                  <a:latin typeface="Arimo"/>
                  <a:ea typeface="Arimo"/>
                  <a:cs typeface="Arimo"/>
                  <a:sym typeface="Arimo"/>
                </a:rPr>
                <a:t>15 </a:t>
              </a:r>
              <a:r>
                <a:rPr b="1" i="0" lang="en-US" sz="3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estudiantes</a:t>
              </a:r>
              <a:endParaRPr b="1" sz="11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669" name="Google Shape;669;p25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670" name="Google Shape;670;p25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5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25"/>
          <p:cNvGrpSpPr/>
          <p:nvPr/>
        </p:nvGrpSpPr>
        <p:grpSpPr>
          <a:xfrm>
            <a:off x="563075" y="5806150"/>
            <a:ext cx="8422472" cy="3140276"/>
            <a:chOff x="0" y="-47625"/>
            <a:chExt cx="2060846" cy="827063"/>
          </a:xfrm>
        </p:grpSpPr>
        <p:sp>
          <p:nvSpPr>
            <p:cNvPr id="673" name="Google Shape;673;p25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5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25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676" name="Google Shape;676;p25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5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25"/>
          <p:cNvGrpSpPr/>
          <p:nvPr/>
        </p:nvGrpSpPr>
        <p:grpSpPr>
          <a:xfrm>
            <a:off x="9978812" y="5806161"/>
            <a:ext cx="7058719" cy="3140256"/>
            <a:chOff x="0" y="-47625"/>
            <a:chExt cx="1859086" cy="827063"/>
          </a:xfrm>
        </p:grpSpPr>
        <p:sp>
          <p:nvSpPr>
            <p:cNvPr id="679" name="Google Shape;679;p25"/>
            <p:cNvSpPr/>
            <p:nvPr/>
          </p:nvSpPr>
          <p:spPr>
            <a:xfrm>
              <a:off x="0" y="0"/>
              <a:ext cx="1859086" cy="779438"/>
            </a:xfrm>
            <a:custGeom>
              <a:rect b="b" l="l" r="r" t="t"/>
              <a:pathLst>
                <a:path extrusionOk="0" h="779438" w="1859086">
                  <a:moveTo>
                    <a:pt x="55936" y="0"/>
                  </a:moveTo>
                  <a:lnTo>
                    <a:pt x="1803149" y="0"/>
                  </a:lnTo>
                  <a:cubicBezTo>
                    <a:pt x="1834042" y="0"/>
                    <a:pt x="1859086" y="25044"/>
                    <a:pt x="1859086" y="55936"/>
                  </a:cubicBezTo>
                  <a:lnTo>
                    <a:pt x="1859086" y="723502"/>
                  </a:lnTo>
                  <a:cubicBezTo>
                    <a:pt x="1859086" y="738337"/>
                    <a:pt x="1853192" y="752565"/>
                    <a:pt x="1842702" y="763055"/>
                  </a:cubicBezTo>
                  <a:cubicBezTo>
                    <a:pt x="1832212" y="773545"/>
                    <a:pt x="1817985" y="779438"/>
                    <a:pt x="1803149" y="779438"/>
                  </a:cubicBezTo>
                  <a:lnTo>
                    <a:pt x="55936" y="779438"/>
                  </a:lnTo>
                  <a:cubicBezTo>
                    <a:pt x="25044" y="779438"/>
                    <a:pt x="0" y="754395"/>
                    <a:pt x="0" y="723502"/>
                  </a:cubicBezTo>
                  <a:lnTo>
                    <a:pt x="0" y="55936"/>
                  </a:lnTo>
                  <a:cubicBezTo>
                    <a:pt x="0" y="25044"/>
                    <a:pt x="25044" y="0"/>
                    <a:pt x="5593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5"/>
            <p:cNvSpPr txBox="1"/>
            <p:nvPr/>
          </p:nvSpPr>
          <p:spPr>
            <a:xfrm>
              <a:off x="0" y="-47625"/>
              <a:ext cx="1859085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25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682" name="Google Shape;682;p25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5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  <p:sp>
        <p:nvSpPr>
          <p:cNvPr id="684" name="Google Shape;684;p25"/>
          <p:cNvSpPr txBox="1"/>
          <p:nvPr/>
        </p:nvSpPr>
        <p:spPr>
          <a:xfrm>
            <a:off x="2519922" y="6305400"/>
            <a:ext cx="52821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 de área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Prof. Lorena Gauna</a:t>
            </a:r>
            <a:endParaRPr b="1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ps.lorena@gmail.com</a:t>
            </a:r>
            <a:endParaRPr/>
          </a:p>
        </p:txBody>
      </p:sp>
      <p:sp>
        <p:nvSpPr>
          <p:cNvPr id="685" name="Google Shape;685;p25"/>
          <p:cNvSpPr txBox="1"/>
          <p:nvPr/>
        </p:nvSpPr>
        <p:spPr>
          <a:xfrm>
            <a:off x="10870679" y="6796776"/>
            <a:ext cx="5830491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Día y horarios de Supervisión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Viernes 8 hs</a:t>
            </a:r>
            <a:endParaRPr/>
          </a:p>
        </p:txBody>
      </p:sp>
      <p:sp>
        <p:nvSpPr>
          <p:cNvPr id="686" name="Google Shape;686;p25"/>
          <p:cNvSpPr txBox="1"/>
          <p:nvPr/>
        </p:nvSpPr>
        <p:spPr>
          <a:xfrm>
            <a:off x="913125" y="2047350"/>
            <a:ext cx="68889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74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Efectores:</a:t>
            </a:r>
            <a:endParaRPr b="1" sz="1100"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Centros de acción familiar (CAF) dependientes del Ministerio de desarrollo social de la Provincia. </a:t>
            </a:r>
            <a:endParaRPr b="1" sz="1100"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(N°1, N°2, N° 15, N°16, y N°20)</a:t>
            </a:r>
            <a:endParaRPr b="1" sz="2174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4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Hogares de menores madres. </a:t>
            </a:r>
            <a:endParaRPr b="0" i="0" sz="2474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6"/>
          <p:cNvGrpSpPr/>
          <p:nvPr/>
        </p:nvGrpSpPr>
        <p:grpSpPr>
          <a:xfrm>
            <a:off x="392963" y="884039"/>
            <a:ext cx="7139536" cy="3403280"/>
            <a:chOff x="0" y="-38100"/>
            <a:chExt cx="1880372" cy="896337"/>
          </a:xfrm>
        </p:grpSpPr>
        <p:sp>
          <p:nvSpPr>
            <p:cNvPr id="692" name="Google Shape;692;p26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6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26"/>
          <p:cNvGrpSpPr/>
          <p:nvPr/>
        </p:nvGrpSpPr>
        <p:grpSpPr>
          <a:xfrm>
            <a:off x="855321" y="1158928"/>
            <a:ext cx="6792778" cy="4285834"/>
            <a:chOff x="0" y="-85725"/>
            <a:chExt cx="1789044" cy="1128779"/>
          </a:xfrm>
        </p:grpSpPr>
        <p:sp>
          <p:nvSpPr>
            <p:cNvPr id="695" name="Google Shape;695;p26"/>
            <p:cNvSpPr/>
            <p:nvPr/>
          </p:nvSpPr>
          <p:spPr>
            <a:xfrm>
              <a:off x="0" y="0"/>
              <a:ext cx="1789044" cy="1043054"/>
            </a:xfrm>
            <a:custGeom>
              <a:rect b="b" l="l" r="r" t="t"/>
              <a:pathLst>
                <a:path extrusionOk="0" h="1043054" w="1789044">
                  <a:moveTo>
                    <a:pt x="58126" y="0"/>
                  </a:moveTo>
                  <a:lnTo>
                    <a:pt x="1730918" y="0"/>
                  </a:lnTo>
                  <a:cubicBezTo>
                    <a:pt x="1746334" y="0"/>
                    <a:pt x="1761119" y="6124"/>
                    <a:pt x="1772020" y="17025"/>
                  </a:cubicBezTo>
                  <a:cubicBezTo>
                    <a:pt x="1782920" y="27926"/>
                    <a:pt x="1789044" y="42710"/>
                    <a:pt x="1789044" y="58126"/>
                  </a:cubicBezTo>
                  <a:lnTo>
                    <a:pt x="1789044" y="984928"/>
                  </a:lnTo>
                  <a:cubicBezTo>
                    <a:pt x="1789044" y="1017030"/>
                    <a:pt x="1763020" y="1043054"/>
                    <a:pt x="1730918" y="1043054"/>
                  </a:cubicBezTo>
                  <a:lnTo>
                    <a:pt x="58126" y="1043054"/>
                  </a:lnTo>
                  <a:cubicBezTo>
                    <a:pt x="26024" y="1043054"/>
                    <a:pt x="0" y="1017030"/>
                    <a:pt x="0" y="984928"/>
                  </a:cubicBezTo>
                  <a:lnTo>
                    <a:pt x="0" y="58126"/>
                  </a:lnTo>
                  <a:cubicBezTo>
                    <a:pt x="0" y="26024"/>
                    <a:pt x="26024" y="0"/>
                    <a:pt x="5812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6"/>
            <p:cNvSpPr txBox="1"/>
            <p:nvPr/>
          </p:nvSpPr>
          <p:spPr>
            <a:xfrm>
              <a:off x="0" y="-85725"/>
              <a:ext cx="1789044" cy="1128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Efectores:</a:t>
              </a:r>
              <a:endParaRPr sz="10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a) OV en Residencias Estudiantiles de la UNR</a:t>
              </a:r>
              <a:endParaRPr sz="10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Escuelas de nivel medio</a:t>
              </a:r>
              <a:endParaRPr sz="10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b) Ps Laboral en Consultoras y Organizaciones </a:t>
              </a:r>
              <a:endParaRPr sz="1000"/>
            </a:p>
          </p:txBody>
        </p:sp>
      </p:grpSp>
      <p:sp>
        <p:nvSpPr>
          <p:cNvPr id="697" name="Google Shape;697;p26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XV: a) Orientación Vocacional y b) Psicología Laboral.</a:t>
            </a:r>
            <a:endParaRPr/>
          </a:p>
        </p:txBody>
      </p:sp>
      <p:grpSp>
        <p:nvGrpSpPr>
          <p:cNvPr id="698" name="Google Shape;698;p26"/>
          <p:cNvGrpSpPr/>
          <p:nvPr/>
        </p:nvGrpSpPr>
        <p:grpSpPr>
          <a:xfrm>
            <a:off x="9387834" y="1740220"/>
            <a:ext cx="7139536" cy="3704541"/>
            <a:chOff x="0" y="-38100"/>
            <a:chExt cx="1880372" cy="975682"/>
          </a:xfrm>
        </p:grpSpPr>
        <p:sp>
          <p:nvSpPr>
            <p:cNvPr id="699" name="Google Shape;699;p26"/>
            <p:cNvSpPr/>
            <p:nvPr/>
          </p:nvSpPr>
          <p:spPr>
            <a:xfrm>
              <a:off x="0" y="0"/>
              <a:ext cx="1880372" cy="937582"/>
            </a:xfrm>
            <a:custGeom>
              <a:rect b="b" l="l" r="r" t="t"/>
              <a:pathLst>
                <a:path extrusionOk="0" h="937582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82279"/>
                  </a:lnTo>
                  <a:cubicBezTo>
                    <a:pt x="1880372" y="912822"/>
                    <a:pt x="1855612" y="937582"/>
                    <a:pt x="1825069" y="937582"/>
                  </a:cubicBezTo>
                  <a:lnTo>
                    <a:pt x="55303" y="937582"/>
                  </a:lnTo>
                  <a:cubicBezTo>
                    <a:pt x="24760" y="937582"/>
                    <a:pt x="0" y="912822"/>
                    <a:pt x="0" y="882279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6"/>
            <p:cNvSpPr txBox="1"/>
            <p:nvPr/>
          </p:nvSpPr>
          <p:spPr>
            <a:xfrm>
              <a:off x="0" y="-38100"/>
              <a:ext cx="1880372" cy="975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26"/>
          <p:cNvGrpSpPr/>
          <p:nvPr/>
        </p:nvGrpSpPr>
        <p:grpSpPr>
          <a:xfrm>
            <a:off x="9687423" y="857667"/>
            <a:ext cx="7526490" cy="4285833"/>
            <a:chOff x="0" y="-85725"/>
            <a:chExt cx="1982285" cy="1128779"/>
          </a:xfrm>
        </p:grpSpPr>
        <p:sp>
          <p:nvSpPr>
            <p:cNvPr id="702" name="Google Shape;702;p26"/>
            <p:cNvSpPr/>
            <p:nvPr/>
          </p:nvSpPr>
          <p:spPr>
            <a:xfrm>
              <a:off x="0" y="0"/>
              <a:ext cx="1982285" cy="1043054"/>
            </a:xfrm>
            <a:custGeom>
              <a:rect b="b" l="l" r="r" t="t"/>
              <a:pathLst>
                <a:path extrusionOk="0" h="1043054" w="1982285">
                  <a:moveTo>
                    <a:pt x="52460" y="0"/>
                  </a:moveTo>
                  <a:lnTo>
                    <a:pt x="1929826" y="0"/>
                  </a:lnTo>
                  <a:cubicBezTo>
                    <a:pt x="1943739" y="0"/>
                    <a:pt x="1957082" y="5527"/>
                    <a:pt x="1966920" y="15365"/>
                  </a:cubicBezTo>
                  <a:cubicBezTo>
                    <a:pt x="1976758" y="25203"/>
                    <a:pt x="1982285" y="38547"/>
                    <a:pt x="1982285" y="52460"/>
                  </a:cubicBezTo>
                  <a:lnTo>
                    <a:pt x="1982285" y="990594"/>
                  </a:lnTo>
                  <a:cubicBezTo>
                    <a:pt x="1982285" y="1019567"/>
                    <a:pt x="1958798" y="1043054"/>
                    <a:pt x="1929826" y="1043054"/>
                  </a:cubicBezTo>
                  <a:lnTo>
                    <a:pt x="52460" y="1043054"/>
                  </a:lnTo>
                  <a:cubicBezTo>
                    <a:pt x="38547" y="1043054"/>
                    <a:pt x="25203" y="1037527"/>
                    <a:pt x="15365" y="1027689"/>
                  </a:cubicBezTo>
                  <a:cubicBezTo>
                    <a:pt x="5527" y="1017851"/>
                    <a:pt x="0" y="1004508"/>
                    <a:pt x="0" y="990594"/>
                  </a:cubicBezTo>
                  <a:lnTo>
                    <a:pt x="0" y="52460"/>
                  </a:lnTo>
                  <a:cubicBezTo>
                    <a:pt x="0" y="38547"/>
                    <a:pt x="5527" y="25203"/>
                    <a:pt x="15365" y="15365"/>
                  </a:cubicBezTo>
                  <a:cubicBezTo>
                    <a:pt x="25203" y="5527"/>
                    <a:pt x="38547" y="0"/>
                    <a:pt x="52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6"/>
            <p:cNvSpPr txBox="1"/>
            <p:nvPr/>
          </p:nvSpPr>
          <p:spPr>
            <a:xfrm>
              <a:off x="0" y="-85725"/>
              <a:ext cx="1982285" cy="1128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en el efector:</a:t>
              </a:r>
              <a:endParaRPr sz="10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a) OV: a coordinar con los estudiantes - Cupo: sin límite</a:t>
              </a:r>
              <a:endParaRPr sz="10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b) Ps Laboral:  lunes a viernes</a:t>
              </a:r>
              <a:endParaRPr sz="10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mañana / tarde </a:t>
              </a:r>
              <a:r>
                <a:rPr lang="en-US" sz="3099">
                  <a:latin typeface="Arimo"/>
                  <a:ea typeface="Arimo"/>
                  <a:cs typeface="Arimo"/>
                  <a:sym typeface="Arimo"/>
                </a:rPr>
                <a:t>Cupo: 8</a:t>
              </a:r>
              <a:endParaRPr sz="10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b="1" sz="1000"/>
            </a:p>
          </p:txBody>
        </p:sp>
      </p:grpSp>
      <p:grpSp>
        <p:nvGrpSpPr>
          <p:cNvPr id="704" name="Google Shape;704;p26"/>
          <p:cNvGrpSpPr/>
          <p:nvPr/>
        </p:nvGrpSpPr>
        <p:grpSpPr>
          <a:xfrm>
            <a:off x="681941" y="6898483"/>
            <a:ext cx="7139536" cy="3388517"/>
            <a:chOff x="0" y="-38100"/>
            <a:chExt cx="1880372" cy="892449"/>
          </a:xfrm>
        </p:grpSpPr>
        <p:sp>
          <p:nvSpPr>
            <p:cNvPr id="705" name="Google Shape;705;p26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6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26"/>
          <p:cNvGrpSpPr/>
          <p:nvPr/>
        </p:nvGrpSpPr>
        <p:grpSpPr>
          <a:xfrm>
            <a:off x="1170148" y="6271784"/>
            <a:ext cx="7362428" cy="4321999"/>
            <a:chOff x="0" y="-95250"/>
            <a:chExt cx="1939076" cy="1138304"/>
          </a:xfrm>
        </p:grpSpPr>
        <p:sp>
          <p:nvSpPr>
            <p:cNvPr id="708" name="Google Shape;708;p26"/>
            <p:cNvSpPr/>
            <p:nvPr/>
          </p:nvSpPr>
          <p:spPr>
            <a:xfrm>
              <a:off x="0" y="0"/>
              <a:ext cx="1939076" cy="1043054"/>
            </a:xfrm>
            <a:custGeom>
              <a:rect b="b" l="l" r="r" t="t"/>
              <a:pathLst>
                <a:path extrusionOk="0" h="1043054" w="1939076">
                  <a:moveTo>
                    <a:pt x="53629" y="0"/>
                  </a:moveTo>
                  <a:lnTo>
                    <a:pt x="1885447" y="0"/>
                  </a:lnTo>
                  <a:cubicBezTo>
                    <a:pt x="1899670" y="0"/>
                    <a:pt x="1913311" y="5650"/>
                    <a:pt x="1923368" y="15708"/>
                  </a:cubicBezTo>
                  <a:cubicBezTo>
                    <a:pt x="1933425" y="25765"/>
                    <a:pt x="1939076" y="39406"/>
                    <a:pt x="1939076" y="53629"/>
                  </a:cubicBezTo>
                  <a:lnTo>
                    <a:pt x="1939076" y="989426"/>
                  </a:lnTo>
                  <a:cubicBezTo>
                    <a:pt x="1939076" y="1019044"/>
                    <a:pt x="1915065" y="1043054"/>
                    <a:pt x="1885447" y="1043054"/>
                  </a:cubicBezTo>
                  <a:lnTo>
                    <a:pt x="53629" y="1043054"/>
                  </a:lnTo>
                  <a:cubicBezTo>
                    <a:pt x="39406" y="1043054"/>
                    <a:pt x="25765" y="1037404"/>
                    <a:pt x="15708" y="1027347"/>
                  </a:cubicBezTo>
                  <a:cubicBezTo>
                    <a:pt x="5650" y="1017290"/>
                    <a:pt x="0" y="1003649"/>
                    <a:pt x="0" y="989426"/>
                  </a:cubicBezTo>
                  <a:lnTo>
                    <a:pt x="0" y="53629"/>
                  </a:lnTo>
                  <a:cubicBezTo>
                    <a:pt x="0" y="39406"/>
                    <a:pt x="5650" y="25765"/>
                    <a:pt x="15708" y="15708"/>
                  </a:cubicBezTo>
                  <a:cubicBezTo>
                    <a:pt x="25765" y="5650"/>
                    <a:pt x="39406" y="0"/>
                    <a:pt x="5362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6"/>
            <p:cNvSpPr txBox="1"/>
            <p:nvPr/>
          </p:nvSpPr>
          <p:spPr>
            <a:xfrm>
              <a:off x="0" y="-95250"/>
              <a:ext cx="1939076" cy="1138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Responsable de área: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Prof. Mariela Lindozzi</a:t>
              </a:r>
              <a:endParaRPr b="1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sng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areaXV.ppsa@gmail.com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710" name="Google Shape;710;p26"/>
          <p:cNvGrpSpPr/>
          <p:nvPr/>
        </p:nvGrpSpPr>
        <p:grpSpPr>
          <a:xfrm>
            <a:off x="9501178" y="6607474"/>
            <a:ext cx="7139536" cy="3176073"/>
            <a:chOff x="0" y="-38100"/>
            <a:chExt cx="1880372" cy="836497"/>
          </a:xfrm>
        </p:grpSpPr>
        <p:sp>
          <p:nvSpPr>
            <p:cNvPr id="711" name="Google Shape;711;p26"/>
            <p:cNvSpPr/>
            <p:nvPr/>
          </p:nvSpPr>
          <p:spPr>
            <a:xfrm>
              <a:off x="0" y="0"/>
              <a:ext cx="1880372" cy="798397"/>
            </a:xfrm>
            <a:custGeom>
              <a:rect b="b" l="l" r="r" t="t"/>
              <a:pathLst>
                <a:path extrusionOk="0" h="79839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43094"/>
                  </a:lnTo>
                  <a:cubicBezTo>
                    <a:pt x="1880372" y="773637"/>
                    <a:pt x="1855612" y="798397"/>
                    <a:pt x="1825069" y="798397"/>
                  </a:cubicBezTo>
                  <a:lnTo>
                    <a:pt x="55303" y="798397"/>
                  </a:lnTo>
                  <a:cubicBezTo>
                    <a:pt x="24760" y="798397"/>
                    <a:pt x="0" y="773637"/>
                    <a:pt x="0" y="74309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6"/>
            <p:cNvSpPr txBox="1"/>
            <p:nvPr/>
          </p:nvSpPr>
          <p:spPr>
            <a:xfrm>
              <a:off x="0" y="-38100"/>
              <a:ext cx="1880372" cy="836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26"/>
          <p:cNvGrpSpPr/>
          <p:nvPr/>
        </p:nvGrpSpPr>
        <p:grpSpPr>
          <a:xfrm>
            <a:off x="9943737" y="5884941"/>
            <a:ext cx="7270176" cy="3387337"/>
            <a:chOff x="0" y="-47625"/>
            <a:chExt cx="1914779" cy="892138"/>
          </a:xfrm>
        </p:grpSpPr>
        <p:sp>
          <p:nvSpPr>
            <p:cNvPr id="714" name="Google Shape;714;p26"/>
            <p:cNvSpPr/>
            <p:nvPr/>
          </p:nvSpPr>
          <p:spPr>
            <a:xfrm>
              <a:off x="0" y="0"/>
              <a:ext cx="1914779" cy="844513"/>
            </a:xfrm>
            <a:custGeom>
              <a:rect b="b" l="l" r="r" t="t"/>
              <a:pathLst>
                <a:path extrusionOk="0" h="844513" w="1914779">
                  <a:moveTo>
                    <a:pt x="54309" y="0"/>
                  </a:moveTo>
                  <a:lnTo>
                    <a:pt x="1860470" y="0"/>
                  </a:lnTo>
                  <a:cubicBezTo>
                    <a:pt x="1890464" y="0"/>
                    <a:pt x="1914779" y="24315"/>
                    <a:pt x="1914779" y="54309"/>
                  </a:cubicBezTo>
                  <a:lnTo>
                    <a:pt x="1914779" y="790204"/>
                  </a:lnTo>
                  <a:cubicBezTo>
                    <a:pt x="1914779" y="804608"/>
                    <a:pt x="1909057" y="818421"/>
                    <a:pt x="1898872" y="828606"/>
                  </a:cubicBezTo>
                  <a:cubicBezTo>
                    <a:pt x="1888687" y="838791"/>
                    <a:pt x="1874873" y="844513"/>
                    <a:pt x="1860470" y="844513"/>
                  </a:cubicBezTo>
                  <a:lnTo>
                    <a:pt x="54309" y="844513"/>
                  </a:lnTo>
                  <a:cubicBezTo>
                    <a:pt x="39906" y="844513"/>
                    <a:pt x="26092" y="838791"/>
                    <a:pt x="15907" y="828606"/>
                  </a:cubicBezTo>
                  <a:cubicBezTo>
                    <a:pt x="5722" y="818421"/>
                    <a:pt x="0" y="804608"/>
                    <a:pt x="0" y="790204"/>
                  </a:cubicBezTo>
                  <a:lnTo>
                    <a:pt x="0" y="54309"/>
                  </a:lnTo>
                  <a:cubicBezTo>
                    <a:pt x="0" y="39906"/>
                    <a:pt x="5722" y="26092"/>
                    <a:pt x="15907" y="15907"/>
                  </a:cubicBezTo>
                  <a:cubicBezTo>
                    <a:pt x="26092" y="5722"/>
                    <a:pt x="39906" y="0"/>
                    <a:pt x="5430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6"/>
            <p:cNvSpPr txBox="1"/>
            <p:nvPr/>
          </p:nvSpPr>
          <p:spPr>
            <a:xfrm>
              <a:off x="0" y="-47625"/>
              <a:ext cx="1914779" cy="892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26"/>
          <p:cNvGrpSpPr/>
          <p:nvPr/>
        </p:nvGrpSpPr>
        <p:grpSpPr>
          <a:xfrm>
            <a:off x="15732446" y="8453680"/>
            <a:ext cx="2365955" cy="1637175"/>
            <a:chOff x="0" y="0"/>
            <a:chExt cx="1036245" cy="717053"/>
          </a:xfrm>
        </p:grpSpPr>
        <p:sp>
          <p:nvSpPr>
            <p:cNvPr id="717" name="Google Shape;717;p26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6"/>
            <p:cNvSpPr txBox="1"/>
            <p:nvPr/>
          </p:nvSpPr>
          <p:spPr>
            <a:xfrm>
              <a:off x="97148" y="19599"/>
              <a:ext cx="841949" cy="63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</a:t>
              </a:r>
              <a:r>
                <a:rPr b="1" lang="en-US" sz="2100">
                  <a:latin typeface="Arimo"/>
                  <a:ea typeface="Arimo"/>
                  <a:cs typeface="Arimo"/>
                  <a:sym typeface="Arimo"/>
                </a:rPr>
                <a:t>MIXTA</a:t>
              </a:r>
              <a:endParaRPr/>
            </a:p>
          </p:txBody>
        </p:sp>
      </p:grpSp>
      <p:sp>
        <p:nvSpPr>
          <p:cNvPr id="719" name="Google Shape;719;p26"/>
          <p:cNvSpPr txBox="1"/>
          <p:nvPr/>
        </p:nvSpPr>
        <p:spPr>
          <a:xfrm>
            <a:off x="9989125" y="6656872"/>
            <a:ext cx="7362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Días y horarios de supervisión: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Las dos area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s Martes 14.00 hs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27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725" name="Google Shape;725;p27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7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27"/>
          <p:cNvGrpSpPr/>
          <p:nvPr/>
        </p:nvGrpSpPr>
        <p:grpSpPr>
          <a:xfrm>
            <a:off x="913113" y="1988481"/>
            <a:ext cx="7824773" cy="3155019"/>
            <a:chOff x="0" y="-47625"/>
            <a:chExt cx="2060846" cy="830951"/>
          </a:xfrm>
        </p:grpSpPr>
        <p:sp>
          <p:nvSpPr>
            <p:cNvPr id="728" name="Google Shape;728;p27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7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0" name="Google Shape;730;p27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 XVI: Psicodinámica y clínica del trabajo y Salud Colectiva </a:t>
            </a:r>
            <a:endParaRPr/>
          </a:p>
        </p:txBody>
      </p:sp>
      <p:grpSp>
        <p:nvGrpSpPr>
          <p:cNvPr id="731" name="Google Shape;731;p27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732" name="Google Shape;732;p27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7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27"/>
          <p:cNvGrpSpPr/>
          <p:nvPr/>
        </p:nvGrpSpPr>
        <p:grpSpPr>
          <a:xfrm>
            <a:off x="9873537" y="2046830"/>
            <a:ext cx="6757367" cy="3096670"/>
            <a:chOff x="0" y="-85725"/>
            <a:chExt cx="1779718" cy="815584"/>
          </a:xfrm>
        </p:grpSpPr>
        <p:sp>
          <p:nvSpPr>
            <p:cNvPr id="735" name="Google Shape;735;p27"/>
            <p:cNvSpPr/>
            <p:nvPr/>
          </p:nvSpPr>
          <p:spPr>
            <a:xfrm>
              <a:off x="0" y="0"/>
              <a:ext cx="1779718" cy="729859"/>
            </a:xfrm>
            <a:custGeom>
              <a:rect b="b" l="l" r="r" t="t"/>
              <a:pathLst>
                <a:path extrusionOk="0" h="729859" w="1779718">
                  <a:moveTo>
                    <a:pt x="58431" y="0"/>
                  </a:moveTo>
                  <a:lnTo>
                    <a:pt x="1721287" y="0"/>
                  </a:lnTo>
                  <a:cubicBezTo>
                    <a:pt x="1736784" y="0"/>
                    <a:pt x="1751646" y="6156"/>
                    <a:pt x="1762604" y="17114"/>
                  </a:cubicBezTo>
                  <a:cubicBezTo>
                    <a:pt x="1773562" y="28072"/>
                    <a:pt x="1779718" y="42934"/>
                    <a:pt x="1779718" y="58431"/>
                  </a:cubicBezTo>
                  <a:lnTo>
                    <a:pt x="1779718" y="671428"/>
                  </a:lnTo>
                  <a:cubicBezTo>
                    <a:pt x="1779718" y="686925"/>
                    <a:pt x="1773562" y="701787"/>
                    <a:pt x="1762604" y="712745"/>
                  </a:cubicBezTo>
                  <a:cubicBezTo>
                    <a:pt x="1751646" y="723703"/>
                    <a:pt x="1736784" y="729859"/>
                    <a:pt x="1721287" y="729859"/>
                  </a:cubicBezTo>
                  <a:lnTo>
                    <a:pt x="58431" y="729859"/>
                  </a:lnTo>
                  <a:cubicBezTo>
                    <a:pt x="42934" y="729859"/>
                    <a:pt x="28072" y="723703"/>
                    <a:pt x="17114" y="712745"/>
                  </a:cubicBezTo>
                  <a:cubicBezTo>
                    <a:pt x="6156" y="701787"/>
                    <a:pt x="0" y="686925"/>
                    <a:pt x="0" y="671428"/>
                  </a:cubicBezTo>
                  <a:lnTo>
                    <a:pt x="0" y="58431"/>
                  </a:lnTo>
                  <a:cubicBezTo>
                    <a:pt x="0" y="42934"/>
                    <a:pt x="6156" y="28072"/>
                    <a:pt x="17114" y="17114"/>
                  </a:cubicBezTo>
                  <a:cubicBezTo>
                    <a:pt x="28072" y="6156"/>
                    <a:pt x="42934" y="0"/>
                    <a:pt x="5843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7"/>
            <p:cNvSpPr txBox="1"/>
            <p:nvPr/>
          </p:nvSpPr>
          <p:spPr>
            <a:xfrm>
              <a:off x="0" y="-85725"/>
              <a:ext cx="1779718" cy="815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Días y horarios de práctica en el efector: a definir por las instituciones bajo convenio</a:t>
              </a:r>
              <a:endParaRPr/>
            </a:p>
            <a:p>
              <a:pPr indent="0" lvl="0" marL="0" marR="0" rtl="0" algn="ctr">
                <a:lnSpc>
                  <a:spcPct val="75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737" name="Google Shape;737;p27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738" name="Google Shape;738;p27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7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27"/>
          <p:cNvGrpSpPr/>
          <p:nvPr/>
        </p:nvGrpSpPr>
        <p:grpSpPr>
          <a:xfrm>
            <a:off x="913113" y="5973383"/>
            <a:ext cx="7824773" cy="3284917"/>
            <a:chOff x="0" y="-85725"/>
            <a:chExt cx="2060846" cy="865163"/>
          </a:xfrm>
        </p:grpSpPr>
        <p:sp>
          <p:nvSpPr>
            <p:cNvPr id="741" name="Google Shape;741;p27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7"/>
            <p:cNvSpPr txBox="1"/>
            <p:nvPr/>
          </p:nvSpPr>
          <p:spPr>
            <a:xfrm>
              <a:off x="0" y="-85725"/>
              <a:ext cx="2060846" cy="865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Responsable de </a:t>
              </a:r>
              <a:r>
                <a:rPr lang="en-US" sz="3499">
                  <a:latin typeface="Arimo"/>
                  <a:ea typeface="Arimo"/>
                  <a:cs typeface="Arimo"/>
                  <a:sym typeface="Arimo"/>
                </a:rPr>
                <a:t>Á</a:t>
              </a: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rea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Prof. Andrea Gulisano</a:t>
              </a:r>
              <a:endParaRPr b="1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sng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andreagulisano@gmail.com</a:t>
              </a:r>
              <a:endParaRPr/>
            </a:p>
            <a:p>
              <a:pPr indent="0" lvl="0" marL="0" marR="0" rtl="0" algn="ctr">
                <a:lnSpc>
                  <a:spcPct val="75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743" name="Google Shape;743;p27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744" name="Google Shape;744;p27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7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27"/>
          <p:cNvGrpSpPr/>
          <p:nvPr/>
        </p:nvGrpSpPr>
        <p:grpSpPr>
          <a:xfrm>
            <a:off x="9873537" y="5688957"/>
            <a:ext cx="6653833" cy="2614875"/>
            <a:chOff x="0" y="-85725"/>
            <a:chExt cx="1752450" cy="688691"/>
          </a:xfrm>
        </p:grpSpPr>
        <p:sp>
          <p:nvSpPr>
            <p:cNvPr id="747" name="Google Shape;747;p27"/>
            <p:cNvSpPr/>
            <p:nvPr/>
          </p:nvSpPr>
          <p:spPr>
            <a:xfrm>
              <a:off x="0" y="0"/>
              <a:ext cx="1752450" cy="602966"/>
            </a:xfrm>
            <a:custGeom>
              <a:rect b="b" l="l" r="r" t="t"/>
              <a:pathLst>
                <a:path extrusionOk="0" h="602966" w="1752450">
                  <a:moveTo>
                    <a:pt x="59340" y="0"/>
                  </a:moveTo>
                  <a:lnTo>
                    <a:pt x="1693110" y="0"/>
                  </a:lnTo>
                  <a:cubicBezTo>
                    <a:pt x="1725883" y="0"/>
                    <a:pt x="1752450" y="26567"/>
                    <a:pt x="1752450" y="59340"/>
                  </a:cubicBezTo>
                  <a:lnTo>
                    <a:pt x="1752450" y="543626"/>
                  </a:lnTo>
                  <a:cubicBezTo>
                    <a:pt x="1752450" y="576399"/>
                    <a:pt x="1725883" y="602966"/>
                    <a:pt x="1693110" y="602966"/>
                  </a:cubicBezTo>
                  <a:lnTo>
                    <a:pt x="59340" y="602966"/>
                  </a:lnTo>
                  <a:cubicBezTo>
                    <a:pt x="26567" y="602966"/>
                    <a:pt x="0" y="576399"/>
                    <a:pt x="0" y="543626"/>
                  </a:cubicBezTo>
                  <a:lnTo>
                    <a:pt x="0" y="59340"/>
                  </a:lnTo>
                  <a:cubicBezTo>
                    <a:pt x="0" y="26567"/>
                    <a:pt x="26567" y="0"/>
                    <a:pt x="5934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7"/>
            <p:cNvSpPr txBox="1"/>
            <p:nvPr/>
          </p:nvSpPr>
          <p:spPr>
            <a:xfrm>
              <a:off x="0" y="-85725"/>
              <a:ext cx="1752450" cy="688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Supervisión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Jueves 14 hs.</a:t>
              </a:r>
              <a:endParaRPr/>
            </a:p>
          </p:txBody>
        </p:sp>
      </p:grpSp>
      <p:grpSp>
        <p:nvGrpSpPr>
          <p:cNvPr id="749" name="Google Shape;749;p27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750" name="Google Shape;750;p27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7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752" name="Google Shape;752;p27"/>
          <p:cNvSpPr txBox="1"/>
          <p:nvPr/>
        </p:nvSpPr>
        <p:spPr>
          <a:xfrm>
            <a:off x="913113" y="2468859"/>
            <a:ext cx="7824900" cy="27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 trabaja con las instituciones de la localidad de origen del estudiante a partir de la suscripción de convenios específicos.</a:t>
            </a:r>
            <a:endParaRPr sz="1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28"/>
          <p:cNvGrpSpPr/>
          <p:nvPr/>
        </p:nvGrpSpPr>
        <p:grpSpPr>
          <a:xfrm>
            <a:off x="427410" y="1434424"/>
            <a:ext cx="7139536" cy="3709076"/>
            <a:chOff x="0" y="-38100"/>
            <a:chExt cx="1880372" cy="976876"/>
          </a:xfrm>
        </p:grpSpPr>
        <p:sp>
          <p:nvSpPr>
            <p:cNvPr id="758" name="Google Shape;758;p28"/>
            <p:cNvSpPr/>
            <p:nvPr/>
          </p:nvSpPr>
          <p:spPr>
            <a:xfrm>
              <a:off x="0" y="0"/>
              <a:ext cx="1880372" cy="938776"/>
            </a:xfrm>
            <a:custGeom>
              <a:rect b="b" l="l" r="r" t="t"/>
              <a:pathLst>
                <a:path extrusionOk="0" h="938776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83473"/>
                  </a:lnTo>
                  <a:cubicBezTo>
                    <a:pt x="1880372" y="914016"/>
                    <a:pt x="1855612" y="938776"/>
                    <a:pt x="1825069" y="938776"/>
                  </a:cubicBezTo>
                  <a:lnTo>
                    <a:pt x="55303" y="938776"/>
                  </a:lnTo>
                  <a:cubicBezTo>
                    <a:pt x="24760" y="938776"/>
                    <a:pt x="0" y="914016"/>
                    <a:pt x="0" y="883473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8"/>
            <p:cNvSpPr txBox="1"/>
            <p:nvPr/>
          </p:nvSpPr>
          <p:spPr>
            <a:xfrm>
              <a:off x="0" y="-38100"/>
              <a:ext cx="1880372" cy="97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28"/>
          <p:cNvGrpSpPr/>
          <p:nvPr/>
        </p:nvGrpSpPr>
        <p:grpSpPr>
          <a:xfrm>
            <a:off x="1028700" y="1523228"/>
            <a:ext cx="7824773" cy="3723256"/>
            <a:chOff x="0" y="-95250"/>
            <a:chExt cx="2060846" cy="980610"/>
          </a:xfrm>
        </p:grpSpPr>
        <p:sp>
          <p:nvSpPr>
            <p:cNvPr id="761" name="Google Shape;761;p28"/>
            <p:cNvSpPr/>
            <p:nvPr/>
          </p:nvSpPr>
          <p:spPr>
            <a:xfrm>
              <a:off x="0" y="0"/>
              <a:ext cx="2060846" cy="885360"/>
            </a:xfrm>
            <a:custGeom>
              <a:rect b="b" l="l" r="r" t="t"/>
              <a:pathLst>
                <a:path extrusionOk="0" h="885360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834900"/>
                  </a:lnTo>
                  <a:cubicBezTo>
                    <a:pt x="2060846" y="862769"/>
                    <a:pt x="2038254" y="885360"/>
                    <a:pt x="2010386" y="885360"/>
                  </a:cubicBezTo>
                  <a:lnTo>
                    <a:pt x="50460" y="885360"/>
                  </a:lnTo>
                  <a:cubicBezTo>
                    <a:pt x="37077" y="885360"/>
                    <a:pt x="24242" y="880044"/>
                    <a:pt x="14779" y="870581"/>
                  </a:cubicBezTo>
                  <a:cubicBezTo>
                    <a:pt x="5316" y="861118"/>
                    <a:pt x="0" y="848283"/>
                    <a:pt x="0" y="834900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8"/>
            <p:cNvSpPr txBox="1"/>
            <p:nvPr/>
          </p:nvSpPr>
          <p:spPr>
            <a:xfrm>
              <a:off x="0" y="-95250"/>
              <a:ext cx="2060846" cy="980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Efectores</a:t>
              </a:r>
              <a:endParaRPr sz="8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SISO</a:t>
              </a:r>
              <a:endParaRPr sz="8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CILSA ONG</a:t>
              </a:r>
              <a:endParaRPr sz="8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Institución Fernando Ulloa.</a:t>
              </a:r>
              <a:endParaRPr sz="800"/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ASORUM Consultora </a:t>
              </a:r>
              <a:endParaRPr b="0" i="0" sz="28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NeoBiz Consultores</a:t>
              </a:r>
              <a:endParaRPr sz="3800"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763" name="Google Shape;763;p28"/>
          <p:cNvSpPr txBox="1"/>
          <p:nvPr/>
        </p:nvSpPr>
        <p:spPr>
          <a:xfrm>
            <a:off x="392963" y="178627"/>
            <a:ext cx="17502074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AREAXVII:Evaluación Psicodiagnóstica: proceso psicodiagnóstico</a:t>
            </a:r>
            <a:endParaRPr/>
          </a:p>
        </p:txBody>
      </p:sp>
      <p:grpSp>
        <p:nvGrpSpPr>
          <p:cNvPr id="764" name="Google Shape;764;p28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765" name="Google Shape;765;p28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8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28"/>
          <p:cNvGrpSpPr/>
          <p:nvPr/>
        </p:nvGrpSpPr>
        <p:grpSpPr>
          <a:xfrm>
            <a:off x="9873537" y="1988481"/>
            <a:ext cx="7824773" cy="3788314"/>
            <a:chOff x="0" y="-47625"/>
            <a:chExt cx="2060846" cy="997745"/>
          </a:xfrm>
        </p:grpSpPr>
        <p:sp>
          <p:nvSpPr>
            <p:cNvPr id="768" name="Google Shape;768;p28"/>
            <p:cNvSpPr/>
            <p:nvPr/>
          </p:nvSpPr>
          <p:spPr>
            <a:xfrm>
              <a:off x="0" y="0"/>
              <a:ext cx="2060846" cy="950120"/>
            </a:xfrm>
            <a:custGeom>
              <a:rect b="b" l="l" r="r" t="t"/>
              <a:pathLst>
                <a:path extrusionOk="0" h="950120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899660"/>
                  </a:lnTo>
                  <a:cubicBezTo>
                    <a:pt x="2060846" y="913043"/>
                    <a:pt x="2055529" y="925878"/>
                    <a:pt x="2046066" y="935341"/>
                  </a:cubicBezTo>
                  <a:cubicBezTo>
                    <a:pt x="2036603" y="944804"/>
                    <a:pt x="2023769" y="950120"/>
                    <a:pt x="2010386" y="950120"/>
                  </a:cubicBezTo>
                  <a:lnTo>
                    <a:pt x="50460" y="950120"/>
                  </a:lnTo>
                  <a:cubicBezTo>
                    <a:pt x="37077" y="950120"/>
                    <a:pt x="24242" y="944804"/>
                    <a:pt x="14779" y="935341"/>
                  </a:cubicBezTo>
                  <a:cubicBezTo>
                    <a:pt x="5316" y="925878"/>
                    <a:pt x="0" y="913043"/>
                    <a:pt x="0" y="899660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8"/>
            <p:cNvSpPr txBox="1"/>
            <p:nvPr/>
          </p:nvSpPr>
          <p:spPr>
            <a:xfrm>
              <a:off x="0" y="-47625"/>
              <a:ext cx="2060846" cy="997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Días y horarios de práctica en el efector: mañana o tarde a definir según efector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Cupo: 12 Estudiantes</a:t>
              </a:r>
              <a:endParaRPr b="1"/>
            </a:p>
          </p:txBody>
        </p:sp>
      </p:grpSp>
      <p:grpSp>
        <p:nvGrpSpPr>
          <p:cNvPr id="770" name="Google Shape;770;p28"/>
          <p:cNvGrpSpPr/>
          <p:nvPr/>
        </p:nvGrpSpPr>
        <p:grpSpPr>
          <a:xfrm>
            <a:off x="427410" y="5869783"/>
            <a:ext cx="7139536" cy="3388517"/>
            <a:chOff x="0" y="-38100"/>
            <a:chExt cx="1880372" cy="892449"/>
          </a:xfrm>
        </p:grpSpPr>
        <p:sp>
          <p:nvSpPr>
            <p:cNvPr id="771" name="Google Shape;771;p28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8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28"/>
          <p:cNvGrpSpPr/>
          <p:nvPr/>
        </p:nvGrpSpPr>
        <p:grpSpPr>
          <a:xfrm>
            <a:off x="1028700" y="6118044"/>
            <a:ext cx="7824773" cy="3140256"/>
            <a:chOff x="0" y="-47625"/>
            <a:chExt cx="2060846" cy="827063"/>
          </a:xfrm>
        </p:grpSpPr>
        <p:sp>
          <p:nvSpPr>
            <p:cNvPr id="774" name="Google Shape;774;p28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8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28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777" name="Google Shape;777;p28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8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9" name="Google Shape;779;p28"/>
          <p:cNvGrpSpPr/>
          <p:nvPr/>
        </p:nvGrpSpPr>
        <p:grpSpPr>
          <a:xfrm>
            <a:off x="9989124" y="5973383"/>
            <a:ext cx="7824773" cy="3284917"/>
            <a:chOff x="0" y="-85725"/>
            <a:chExt cx="2060846" cy="865163"/>
          </a:xfrm>
        </p:grpSpPr>
        <p:sp>
          <p:nvSpPr>
            <p:cNvPr id="780" name="Google Shape;780;p28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8"/>
            <p:cNvSpPr txBox="1"/>
            <p:nvPr/>
          </p:nvSpPr>
          <p:spPr>
            <a:xfrm>
              <a:off x="0" y="-85725"/>
              <a:ext cx="2060846" cy="865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Supervisión </a:t>
              </a:r>
              <a:endParaRPr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Martes 16 hs</a:t>
              </a:r>
              <a:endParaRPr/>
            </a:p>
          </p:txBody>
        </p:sp>
      </p:grpSp>
      <p:grpSp>
        <p:nvGrpSpPr>
          <p:cNvPr id="782" name="Google Shape;782;p28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783" name="Google Shape;783;p28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gradFill>
              <a:gsLst>
                <a:gs pos="0">
                  <a:srgbClr val="CDFFD8"/>
                </a:gs>
                <a:gs pos="100000">
                  <a:srgbClr val="94B9FF"/>
                </a:gs>
              </a:gsLst>
              <a:lin ang="0" scaled="0"/>
            </a:gra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8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MIXTA</a:t>
              </a:r>
              <a:endParaRPr/>
            </a:p>
          </p:txBody>
        </p:sp>
      </p:grpSp>
      <p:sp>
        <p:nvSpPr>
          <p:cNvPr id="785" name="Google Shape;785;p28"/>
          <p:cNvSpPr txBox="1"/>
          <p:nvPr/>
        </p:nvSpPr>
        <p:spPr>
          <a:xfrm>
            <a:off x="2228451" y="6687425"/>
            <a:ext cx="56529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Responsable de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Á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Prof. Marcela Florentino</a:t>
            </a:r>
            <a:endParaRPr b="1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msflorent@yahoo.com.ar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p29"/>
          <p:cNvGrpSpPr/>
          <p:nvPr/>
        </p:nvGrpSpPr>
        <p:grpSpPr>
          <a:xfrm>
            <a:off x="427410" y="1740220"/>
            <a:ext cx="7139536" cy="3403280"/>
            <a:chOff x="0" y="-38100"/>
            <a:chExt cx="1880372" cy="896337"/>
          </a:xfrm>
        </p:grpSpPr>
        <p:sp>
          <p:nvSpPr>
            <p:cNvPr id="791" name="Google Shape;791;p29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DCAE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29"/>
          <p:cNvGrpSpPr/>
          <p:nvPr/>
        </p:nvGrpSpPr>
        <p:grpSpPr>
          <a:xfrm>
            <a:off x="913113" y="1988481"/>
            <a:ext cx="7824773" cy="3155019"/>
            <a:chOff x="0" y="-47625"/>
            <a:chExt cx="2060846" cy="830951"/>
          </a:xfrm>
        </p:grpSpPr>
        <p:sp>
          <p:nvSpPr>
            <p:cNvPr id="794" name="Google Shape;794;p29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 txBox="1"/>
            <p:nvPr/>
          </p:nvSpPr>
          <p:spPr>
            <a:xfrm>
              <a:off x="0" y="-47625"/>
              <a:ext cx="2060846" cy="830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6" name="Google Shape;796;p29"/>
          <p:cNvSpPr txBox="1"/>
          <p:nvPr/>
        </p:nvSpPr>
        <p:spPr>
          <a:xfrm>
            <a:off x="392963" y="178627"/>
            <a:ext cx="1750207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AREA XVIII: Prácticas de Investigación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</p:txBody>
      </p:sp>
      <p:grpSp>
        <p:nvGrpSpPr>
          <p:cNvPr id="797" name="Google Shape;797;p29"/>
          <p:cNvGrpSpPr/>
          <p:nvPr/>
        </p:nvGrpSpPr>
        <p:grpSpPr>
          <a:xfrm>
            <a:off x="9387834" y="1740220"/>
            <a:ext cx="7139536" cy="3403280"/>
            <a:chOff x="0" y="-38100"/>
            <a:chExt cx="1880372" cy="896337"/>
          </a:xfrm>
        </p:grpSpPr>
        <p:sp>
          <p:nvSpPr>
            <p:cNvPr id="798" name="Google Shape;798;p29"/>
            <p:cNvSpPr/>
            <p:nvPr/>
          </p:nvSpPr>
          <p:spPr>
            <a:xfrm>
              <a:off x="0" y="0"/>
              <a:ext cx="1880372" cy="858237"/>
            </a:xfrm>
            <a:custGeom>
              <a:rect b="b" l="l" r="r" t="t"/>
              <a:pathLst>
                <a:path extrusionOk="0" h="858237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802934"/>
                  </a:lnTo>
                  <a:cubicBezTo>
                    <a:pt x="1880372" y="833477"/>
                    <a:pt x="1855612" y="858237"/>
                    <a:pt x="1825069" y="858237"/>
                  </a:cubicBezTo>
                  <a:lnTo>
                    <a:pt x="55303" y="858237"/>
                  </a:lnTo>
                  <a:cubicBezTo>
                    <a:pt x="24760" y="858237"/>
                    <a:pt x="0" y="833477"/>
                    <a:pt x="0" y="802934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380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 txBox="1"/>
            <p:nvPr/>
          </p:nvSpPr>
          <p:spPr>
            <a:xfrm>
              <a:off x="0" y="-38100"/>
              <a:ext cx="1880372" cy="896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0" name="Google Shape;800;p29"/>
          <p:cNvGrpSpPr/>
          <p:nvPr/>
        </p:nvGrpSpPr>
        <p:grpSpPr>
          <a:xfrm>
            <a:off x="9873537" y="1843820"/>
            <a:ext cx="7824773" cy="3299680"/>
            <a:chOff x="0" y="-85725"/>
            <a:chExt cx="2060846" cy="869051"/>
          </a:xfrm>
        </p:grpSpPr>
        <p:sp>
          <p:nvSpPr>
            <p:cNvPr id="801" name="Google Shape;801;p29"/>
            <p:cNvSpPr/>
            <p:nvPr/>
          </p:nvSpPr>
          <p:spPr>
            <a:xfrm>
              <a:off x="0" y="0"/>
              <a:ext cx="2060846" cy="783326"/>
            </a:xfrm>
            <a:custGeom>
              <a:rect b="b" l="l" r="r" t="t"/>
              <a:pathLst>
                <a:path extrusionOk="0" h="783326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32866"/>
                  </a:lnTo>
                  <a:cubicBezTo>
                    <a:pt x="2060846" y="746249"/>
                    <a:pt x="2055529" y="759084"/>
                    <a:pt x="2046066" y="768547"/>
                  </a:cubicBezTo>
                  <a:cubicBezTo>
                    <a:pt x="2036603" y="778010"/>
                    <a:pt x="2023769" y="783326"/>
                    <a:pt x="2010386" y="783326"/>
                  </a:cubicBezTo>
                  <a:lnTo>
                    <a:pt x="50460" y="783326"/>
                  </a:lnTo>
                  <a:cubicBezTo>
                    <a:pt x="37077" y="783326"/>
                    <a:pt x="24242" y="778010"/>
                    <a:pt x="14779" y="768547"/>
                  </a:cubicBezTo>
                  <a:cubicBezTo>
                    <a:pt x="5316" y="759084"/>
                    <a:pt x="0" y="746249"/>
                    <a:pt x="0" y="732866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 txBox="1"/>
            <p:nvPr/>
          </p:nvSpPr>
          <p:spPr>
            <a:xfrm>
              <a:off x="0" y="-85725"/>
              <a:ext cx="2060846" cy="869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Horarios de práctica en el efector: se trabaja on line o en los efectores</a:t>
              </a:r>
              <a:endParaRPr b="0" i="0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99">
                  <a:latin typeface="Arimo"/>
                  <a:ea typeface="Arimo"/>
                  <a:cs typeface="Arimo"/>
                  <a:sym typeface="Arimo"/>
                </a:rPr>
                <a:t>Cupos: sin límite</a:t>
              </a:r>
              <a:r>
                <a:rPr b="1" i="0" lang="en-US" sz="34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b="1"/>
            </a:p>
          </p:txBody>
        </p:sp>
      </p:grpSp>
      <p:grpSp>
        <p:nvGrpSpPr>
          <p:cNvPr id="803" name="Google Shape;803;p29"/>
          <p:cNvGrpSpPr/>
          <p:nvPr/>
        </p:nvGrpSpPr>
        <p:grpSpPr>
          <a:xfrm>
            <a:off x="587785" y="6223045"/>
            <a:ext cx="7139584" cy="3388540"/>
            <a:chOff x="0" y="-38100"/>
            <a:chExt cx="1880372" cy="892449"/>
          </a:xfrm>
        </p:grpSpPr>
        <p:sp>
          <p:nvSpPr>
            <p:cNvPr id="804" name="Google Shape;804;p29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AB84C2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29"/>
          <p:cNvGrpSpPr/>
          <p:nvPr/>
        </p:nvGrpSpPr>
        <p:grpSpPr>
          <a:xfrm>
            <a:off x="1050563" y="6392975"/>
            <a:ext cx="7824826" cy="3788547"/>
            <a:chOff x="0" y="-47623"/>
            <a:chExt cx="2060846" cy="997800"/>
          </a:xfrm>
        </p:grpSpPr>
        <p:sp>
          <p:nvSpPr>
            <p:cNvPr id="807" name="Google Shape;807;p29"/>
            <p:cNvSpPr/>
            <p:nvPr/>
          </p:nvSpPr>
          <p:spPr>
            <a:xfrm>
              <a:off x="0" y="0"/>
              <a:ext cx="2060846" cy="950120"/>
            </a:xfrm>
            <a:custGeom>
              <a:rect b="b" l="l" r="r" t="t"/>
              <a:pathLst>
                <a:path extrusionOk="0" h="950120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899660"/>
                  </a:lnTo>
                  <a:cubicBezTo>
                    <a:pt x="2060846" y="913043"/>
                    <a:pt x="2055529" y="925878"/>
                    <a:pt x="2046066" y="935341"/>
                  </a:cubicBezTo>
                  <a:cubicBezTo>
                    <a:pt x="2036603" y="944804"/>
                    <a:pt x="2023769" y="950120"/>
                    <a:pt x="2010386" y="950120"/>
                  </a:cubicBezTo>
                  <a:lnTo>
                    <a:pt x="50460" y="950120"/>
                  </a:lnTo>
                  <a:cubicBezTo>
                    <a:pt x="37077" y="950120"/>
                    <a:pt x="24242" y="944804"/>
                    <a:pt x="14779" y="935341"/>
                  </a:cubicBezTo>
                  <a:cubicBezTo>
                    <a:pt x="5316" y="925878"/>
                    <a:pt x="0" y="913043"/>
                    <a:pt x="0" y="899660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9"/>
            <p:cNvSpPr txBox="1"/>
            <p:nvPr/>
          </p:nvSpPr>
          <p:spPr>
            <a:xfrm>
              <a:off x="3" y="-47623"/>
              <a:ext cx="2060700" cy="9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Responsables de área: </a:t>
              </a:r>
              <a:endParaRPr sz="11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Prof. Ignacio Sáenz</a:t>
              </a:r>
              <a:endParaRPr b="1" sz="11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Prof. Isabel Jové</a:t>
              </a:r>
              <a:endParaRPr b="1" sz="11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sng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ignaciofsaenz@gmail.com</a:t>
              </a:r>
              <a:endParaRPr sz="1100"/>
            </a:p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sng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isajove11@hotmail.com</a:t>
              </a:r>
              <a:endParaRPr sz="1100"/>
            </a:p>
            <a:p>
              <a:pPr indent="0" lvl="0" marL="0" marR="0" rtl="0" algn="ctr">
                <a:lnSpc>
                  <a:spcPct val="75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99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endParaRPr>
            </a:p>
          </p:txBody>
        </p:sp>
      </p:grpSp>
      <p:grpSp>
        <p:nvGrpSpPr>
          <p:cNvPr id="809" name="Google Shape;809;p29"/>
          <p:cNvGrpSpPr/>
          <p:nvPr/>
        </p:nvGrpSpPr>
        <p:grpSpPr>
          <a:xfrm>
            <a:off x="9387834" y="5869783"/>
            <a:ext cx="7139536" cy="3388517"/>
            <a:chOff x="0" y="-38100"/>
            <a:chExt cx="1880372" cy="892449"/>
          </a:xfrm>
        </p:grpSpPr>
        <p:sp>
          <p:nvSpPr>
            <p:cNvPr id="810" name="Google Shape;810;p29"/>
            <p:cNvSpPr/>
            <p:nvPr/>
          </p:nvSpPr>
          <p:spPr>
            <a:xfrm>
              <a:off x="0" y="0"/>
              <a:ext cx="1880372" cy="854349"/>
            </a:xfrm>
            <a:custGeom>
              <a:rect b="b" l="l" r="r" t="t"/>
              <a:pathLst>
                <a:path extrusionOk="0" h="854349" w="1880372">
                  <a:moveTo>
                    <a:pt x="55303" y="0"/>
                  </a:moveTo>
                  <a:lnTo>
                    <a:pt x="1825069" y="0"/>
                  </a:lnTo>
                  <a:cubicBezTo>
                    <a:pt x="1855612" y="0"/>
                    <a:pt x="1880372" y="24760"/>
                    <a:pt x="1880372" y="55303"/>
                  </a:cubicBezTo>
                  <a:lnTo>
                    <a:pt x="1880372" y="799046"/>
                  </a:lnTo>
                  <a:cubicBezTo>
                    <a:pt x="1880372" y="829589"/>
                    <a:pt x="1855612" y="854349"/>
                    <a:pt x="1825069" y="854349"/>
                  </a:cubicBezTo>
                  <a:lnTo>
                    <a:pt x="55303" y="854349"/>
                  </a:lnTo>
                  <a:cubicBezTo>
                    <a:pt x="24760" y="854349"/>
                    <a:pt x="0" y="829589"/>
                    <a:pt x="0" y="799046"/>
                  </a:cubicBezTo>
                  <a:lnTo>
                    <a:pt x="0" y="55303"/>
                  </a:lnTo>
                  <a:cubicBezTo>
                    <a:pt x="0" y="24760"/>
                    <a:pt x="24760" y="0"/>
                    <a:pt x="55303" y="0"/>
                  </a:cubicBezTo>
                  <a:close/>
                </a:path>
              </a:pathLst>
            </a:custGeom>
            <a:solidFill>
              <a:srgbClr val="FFE4F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9"/>
            <p:cNvSpPr txBox="1"/>
            <p:nvPr/>
          </p:nvSpPr>
          <p:spPr>
            <a:xfrm>
              <a:off x="0" y="-38100"/>
              <a:ext cx="1880372" cy="892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29"/>
          <p:cNvGrpSpPr/>
          <p:nvPr/>
        </p:nvGrpSpPr>
        <p:grpSpPr>
          <a:xfrm>
            <a:off x="9873537" y="6118044"/>
            <a:ext cx="7824773" cy="3140256"/>
            <a:chOff x="0" y="-47625"/>
            <a:chExt cx="2060846" cy="827063"/>
          </a:xfrm>
        </p:grpSpPr>
        <p:sp>
          <p:nvSpPr>
            <p:cNvPr id="813" name="Google Shape;813;p29"/>
            <p:cNvSpPr/>
            <p:nvPr/>
          </p:nvSpPr>
          <p:spPr>
            <a:xfrm>
              <a:off x="0" y="0"/>
              <a:ext cx="2060846" cy="779438"/>
            </a:xfrm>
            <a:custGeom>
              <a:rect b="b" l="l" r="r" t="t"/>
              <a:pathLst>
                <a:path extrusionOk="0" h="779438" w="2060846">
                  <a:moveTo>
                    <a:pt x="50460" y="0"/>
                  </a:moveTo>
                  <a:lnTo>
                    <a:pt x="2010386" y="0"/>
                  </a:lnTo>
                  <a:cubicBezTo>
                    <a:pt x="2023769" y="0"/>
                    <a:pt x="2036603" y="5316"/>
                    <a:pt x="2046066" y="14779"/>
                  </a:cubicBezTo>
                  <a:cubicBezTo>
                    <a:pt x="2055529" y="24242"/>
                    <a:pt x="2060846" y="37077"/>
                    <a:pt x="2060846" y="50460"/>
                  </a:cubicBezTo>
                  <a:lnTo>
                    <a:pt x="2060846" y="728978"/>
                  </a:lnTo>
                  <a:cubicBezTo>
                    <a:pt x="2060846" y="742361"/>
                    <a:pt x="2055529" y="755196"/>
                    <a:pt x="2046066" y="764659"/>
                  </a:cubicBezTo>
                  <a:cubicBezTo>
                    <a:pt x="2036603" y="774122"/>
                    <a:pt x="2023769" y="779438"/>
                    <a:pt x="2010386" y="779438"/>
                  </a:cubicBezTo>
                  <a:lnTo>
                    <a:pt x="50460" y="779438"/>
                  </a:lnTo>
                  <a:cubicBezTo>
                    <a:pt x="37077" y="779438"/>
                    <a:pt x="24242" y="774122"/>
                    <a:pt x="14779" y="764659"/>
                  </a:cubicBezTo>
                  <a:cubicBezTo>
                    <a:pt x="5316" y="755196"/>
                    <a:pt x="0" y="742361"/>
                    <a:pt x="0" y="728978"/>
                  </a:cubicBezTo>
                  <a:lnTo>
                    <a:pt x="0" y="50460"/>
                  </a:lnTo>
                  <a:cubicBezTo>
                    <a:pt x="0" y="37077"/>
                    <a:pt x="5316" y="24242"/>
                    <a:pt x="14779" y="14779"/>
                  </a:cubicBezTo>
                  <a:cubicBezTo>
                    <a:pt x="24242" y="5316"/>
                    <a:pt x="37077" y="0"/>
                    <a:pt x="5046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9"/>
            <p:cNvSpPr txBox="1"/>
            <p:nvPr/>
          </p:nvSpPr>
          <p:spPr>
            <a:xfrm>
              <a:off x="0" y="-47625"/>
              <a:ext cx="2060846" cy="82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29"/>
          <p:cNvGrpSpPr/>
          <p:nvPr/>
        </p:nvGrpSpPr>
        <p:grpSpPr>
          <a:xfrm>
            <a:off x="15447910" y="8446045"/>
            <a:ext cx="2365987" cy="1637198"/>
            <a:chOff x="0" y="0"/>
            <a:chExt cx="1036245" cy="717053"/>
          </a:xfrm>
        </p:grpSpPr>
        <p:sp>
          <p:nvSpPr>
            <p:cNvPr id="816" name="Google Shape;816;p29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9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  <p:sp>
        <p:nvSpPr>
          <p:cNvPr id="818" name="Google Shape;818;p29"/>
          <p:cNvSpPr txBox="1"/>
          <p:nvPr/>
        </p:nvSpPr>
        <p:spPr>
          <a:xfrm>
            <a:off x="9873537" y="6975971"/>
            <a:ext cx="7824773" cy="1235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Supervisión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Miércoles 20 hs </a:t>
            </a:r>
            <a:endParaRPr/>
          </a:p>
        </p:txBody>
      </p:sp>
      <p:sp>
        <p:nvSpPr>
          <p:cNvPr id="819" name="Google Shape;819;p29"/>
          <p:cNvSpPr txBox="1"/>
          <p:nvPr/>
        </p:nvSpPr>
        <p:spPr>
          <a:xfrm>
            <a:off x="913113" y="2147528"/>
            <a:ext cx="7824900" cy="30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Instituciones educativas, efectores públicos de salud, hospitales, centros de salud, vecinales, ONG, organismos asistenciales universitarios, cátedras, otros servicios o dispositivos 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 rot="-3227623">
            <a:off x="16592986" y="1073344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3"/>
          <p:cNvSpPr/>
          <p:nvPr/>
        </p:nvSpPr>
        <p:spPr>
          <a:xfrm>
            <a:off x="0" y="0"/>
            <a:ext cx="18250604" cy="10287000"/>
          </a:xfrm>
          <a:custGeom>
            <a:rect b="b" l="l" r="r" t="t"/>
            <a:pathLst>
              <a:path extrusionOk="0" h="4201215" w="7453554">
                <a:moveTo>
                  <a:pt x="7329094" y="4201215"/>
                </a:moveTo>
                <a:lnTo>
                  <a:pt x="124460" y="4201215"/>
                </a:lnTo>
                <a:cubicBezTo>
                  <a:pt x="55880" y="4201215"/>
                  <a:pt x="0" y="4145335"/>
                  <a:pt x="0" y="407675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29095" y="0"/>
                </a:lnTo>
                <a:cubicBezTo>
                  <a:pt x="7397674" y="0"/>
                  <a:pt x="7453554" y="55880"/>
                  <a:pt x="7453554" y="124460"/>
                </a:cubicBezTo>
                <a:lnTo>
                  <a:pt x="7453554" y="4076755"/>
                </a:lnTo>
                <a:cubicBezTo>
                  <a:pt x="7453554" y="4145335"/>
                  <a:pt x="7397674" y="4201215"/>
                  <a:pt x="7329095" y="4201215"/>
                </a:cubicBezTo>
                <a:close/>
              </a:path>
            </a:pathLst>
          </a:custGeom>
          <a:solidFill>
            <a:srgbClr val="D8CACA">
              <a:alpha val="4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 rot="7689246">
            <a:off x="-1657617" y="6088825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3"/>
          <p:cNvSpPr txBox="1"/>
          <p:nvPr/>
        </p:nvSpPr>
        <p:spPr>
          <a:xfrm>
            <a:off x="1870050" y="729148"/>
            <a:ext cx="14907900" cy="11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3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i="0" lang="en-US" sz="3403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CONDICIONES DE CURSADO</a:t>
            </a:r>
            <a:endParaRPr b="1" u="sng"/>
          </a:p>
          <a:p>
            <a:pPr indent="0" lvl="0" marL="0" marR="0" rtl="0" algn="ctr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3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3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450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mo"/>
              <a:buAutoNum type="arabicPeriod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REGULARIZADO TODO 5° año de la carrera</a:t>
            </a:r>
            <a:endParaRPr/>
          </a:p>
          <a:p>
            <a:pPr indent="-450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mo"/>
              <a:buAutoNum type="arabicPeriod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APROBADAS 2 (dos) asignaturas, como mínimo, pertenecientes al quinto año de la carrera: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1) Salud Pública y Salud Mental.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2) Otra a elección (puede ser cualquiera de 5° año)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 sugiere que la otra asignatura sea la que corresponda a una de las áreas de formación e intervención del/la Psicólogo/a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Clínico, Educacional, Social-Comunitario, Jurídico-Forense, Organizacional-Laboral-Institucional.</a:t>
            </a:r>
            <a:endParaRPr/>
          </a:p>
          <a:p>
            <a:pPr indent="0" lvl="0" marL="0" marR="0" rtl="0" algn="l">
              <a:lnSpc>
                <a:spcPct val="1635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7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7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7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7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7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7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71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9547d3d1a0_0_1"/>
          <p:cNvSpPr txBox="1"/>
          <p:nvPr/>
        </p:nvSpPr>
        <p:spPr>
          <a:xfrm>
            <a:off x="3975325" y="3173275"/>
            <a:ext cx="10845000" cy="7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 GRACIAS</a:t>
            </a:r>
            <a:endParaRPr b="1" sz="5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 rot="-3227623">
            <a:off x="16592986" y="1073344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4"/>
          <p:cNvSpPr/>
          <p:nvPr/>
        </p:nvSpPr>
        <p:spPr>
          <a:xfrm>
            <a:off x="0" y="0"/>
            <a:ext cx="18250604" cy="10287000"/>
          </a:xfrm>
          <a:custGeom>
            <a:rect b="b" l="l" r="r" t="t"/>
            <a:pathLst>
              <a:path extrusionOk="0" h="4201215" w="7453554">
                <a:moveTo>
                  <a:pt x="7329094" y="4201215"/>
                </a:moveTo>
                <a:lnTo>
                  <a:pt x="124460" y="4201215"/>
                </a:lnTo>
                <a:cubicBezTo>
                  <a:pt x="55880" y="4201215"/>
                  <a:pt x="0" y="4145335"/>
                  <a:pt x="0" y="407675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29095" y="0"/>
                </a:lnTo>
                <a:cubicBezTo>
                  <a:pt x="7397674" y="0"/>
                  <a:pt x="7453554" y="55880"/>
                  <a:pt x="7453554" y="124460"/>
                </a:cubicBezTo>
                <a:lnTo>
                  <a:pt x="7453554" y="4076755"/>
                </a:lnTo>
                <a:cubicBezTo>
                  <a:pt x="7453554" y="4145335"/>
                  <a:pt x="7397674" y="4201215"/>
                  <a:pt x="7329095" y="4201215"/>
                </a:cubicBezTo>
                <a:close/>
              </a:path>
            </a:pathLst>
          </a:custGeom>
          <a:solidFill>
            <a:srgbClr val="D8CACA">
              <a:alpha val="4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 rot="7689246">
            <a:off x="-1657617" y="6088825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4"/>
          <p:cNvSpPr txBox="1"/>
          <p:nvPr/>
        </p:nvSpPr>
        <p:spPr>
          <a:xfrm>
            <a:off x="0" y="93300"/>
            <a:ext cx="17905200" cy="16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53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ASIGNATURAS CORRELATIVAS</a:t>
            </a:r>
            <a:r>
              <a:rPr b="0" i="0" lang="en-US" sz="365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4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1.</a:t>
            </a: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Psicología Social y Comunitaria (3er. Año)  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2.Historia y Epistemología de la Psicología (4to. Año)  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3.Evaluación y Psicodiagnóstico (4to. Año)    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4.Psicoanálisis y Psicopatología (4to. Año)   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5.Psicopatología y Neurofarmacología (4to. Año)   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6.Dos materias de 5to. año, una de ellas deberá ser Salud Pública y Salud Mental y se sugiere que la otra asignatura sea afín a una de las áreas de formación acorde a la Práctica a seleccionar: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mo"/>
                <a:ea typeface="Arimo"/>
                <a:cs typeface="Arimo"/>
                <a:sym typeface="Arimo"/>
              </a:rPr>
              <a:t>a.</a:t>
            </a: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.Clínica Educacional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mo"/>
                <a:ea typeface="Arimo"/>
                <a:cs typeface="Arimo"/>
                <a:sym typeface="Arimo"/>
              </a:rPr>
              <a:t>b.</a:t>
            </a: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.Social-Comunitaria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mo"/>
                <a:ea typeface="Arimo"/>
                <a:cs typeface="Arimo"/>
                <a:sym typeface="Arimo"/>
              </a:rPr>
              <a:t>c.</a:t>
            </a: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.Jurídico-Forense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mo"/>
                <a:ea typeface="Arimo"/>
                <a:cs typeface="Arimo"/>
                <a:sym typeface="Arimo"/>
              </a:rPr>
              <a:t>d.</a:t>
            </a: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.Organizacional-Laboral-Institucional</a:t>
            </a:r>
            <a:endParaRPr sz="2500"/>
          </a:p>
          <a:p>
            <a:pPr indent="0" lvl="0" marL="0" marR="0" rtl="0" algn="just">
              <a:lnSpc>
                <a:spcPct val="961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sng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ASIGNATURAS REGULARIZADAS VIGENTES AL AÑO ACADÉMICO 2024:</a:t>
            </a:r>
            <a:endParaRPr sz="2500" u="sng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1.Organizaciones e Instituciones (4to. año)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2.Psicología del Lenguaje y del Desarrollo (4to. año)</a:t>
            </a:r>
            <a:endParaRPr sz="25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3.Todas las materias correspondientes al 5to. Año de la Carrera de Psicología según el Plan vigente Res. No.383/2022 CD</a:t>
            </a:r>
            <a:endParaRPr sz="2500"/>
          </a:p>
          <a:p>
            <a:pPr indent="0" lvl="0" marL="0" marR="0" rtl="0" algn="ctr">
              <a:lnSpc>
                <a:spcPct val="170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70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70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70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20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5"/>
          <p:cNvGrpSpPr/>
          <p:nvPr/>
        </p:nvGrpSpPr>
        <p:grpSpPr>
          <a:xfrm>
            <a:off x="1854943" y="3435923"/>
            <a:ext cx="4410080" cy="5799771"/>
            <a:chOff x="0" y="0"/>
            <a:chExt cx="5880107" cy="7733028"/>
          </a:xfrm>
        </p:grpSpPr>
        <p:sp>
          <p:nvSpPr>
            <p:cNvPr id="121" name="Google Shape;121;p5"/>
            <p:cNvSpPr/>
            <p:nvPr/>
          </p:nvSpPr>
          <p:spPr>
            <a:xfrm rot="5400000">
              <a:off x="1777789" y="3633827"/>
              <a:ext cx="2321411" cy="5876990"/>
            </a:xfrm>
            <a:custGeom>
              <a:rect b="b" l="l" r="r" t="t"/>
              <a:pathLst>
                <a:path extrusionOk="0" h="5876990" w="2321411">
                  <a:moveTo>
                    <a:pt x="0" y="0"/>
                  </a:moveTo>
                  <a:lnTo>
                    <a:pt x="2321411" y="0"/>
                  </a:lnTo>
                  <a:lnTo>
                    <a:pt x="2321411" y="5876990"/>
                  </a:lnTo>
                  <a:lnTo>
                    <a:pt x="0" y="58769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2" name="Google Shape;122;p5"/>
            <p:cNvSpPr/>
            <p:nvPr/>
          </p:nvSpPr>
          <p:spPr>
            <a:xfrm>
              <a:off x="3117" y="0"/>
              <a:ext cx="5876990" cy="7049566"/>
            </a:xfrm>
            <a:custGeom>
              <a:rect b="b" l="l" r="r" t="t"/>
              <a:pathLst>
                <a:path extrusionOk="0" h="2929298" w="2442059">
                  <a:moveTo>
                    <a:pt x="2317599" y="2929297"/>
                  </a:moveTo>
                  <a:lnTo>
                    <a:pt x="124460" y="2929297"/>
                  </a:lnTo>
                  <a:cubicBezTo>
                    <a:pt x="55880" y="2929297"/>
                    <a:pt x="0" y="2873417"/>
                    <a:pt x="0" y="28048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17599" y="0"/>
                  </a:lnTo>
                  <a:cubicBezTo>
                    <a:pt x="2386179" y="0"/>
                    <a:pt x="2442059" y="55880"/>
                    <a:pt x="2442059" y="124460"/>
                  </a:cubicBezTo>
                  <a:lnTo>
                    <a:pt x="2442059" y="2804838"/>
                  </a:lnTo>
                  <a:cubicBezTo>
                    <a:pt x="2442059" y="2873417"/>
                    <a:pt x="2386179" y="2929298"/>
                    <a:pt x="2317599" y="2929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6938960" y="3457204"/>
            <a:ext cx="4408911" cy="5799771"/>
            <a:chOff x="0" y="0"/>
            <a:chExt cx="5878549" cy="7733028"/>
          </a:xfrm>
        </p:grpSpPr>
        <p:sp>
          <p:nvSpPr>
            <p:cNvPr id="124" name="Google Shape;124;p5"/>
            <p:cNvSpPr/>
            <p:nvPr/>
          </p:nvSpPr>
          <p:spPr>
            <a:xfrm rot="5400000">
              <a:off x="1779348" y="3633827"/>
              <a:ext cx="2321411" cy="5876990"/>
            </a:xfrm>
            <a:custGeom>
              <a:rect b="b" l="l" r="r" t="t"/>
              <a:pathLst>
                <a:path extrusionOk="0" h="5876990" w="2321411">
                  <a:moveTo>
                    <a:pt x="0" y="0"/>
                  </a:moveTo>
                  <a:lnTo>
                    <a:pt x="2321411" y="0"/>
                  </a:lnTo>
                  <a:lnTo>
                    <a:pt x="2321411" y="5876990"/>
                  </a:lnTo>
                  <a:lnTo>
                    <a:pt x="0" y="58769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5"/>
            <p:cNvSpPr/>
            <p:nvPr/>
          </p:nvSpPr>
          <p:spPr>
            <a:xfrm>
              <a:off x="0" y="0"/>
              <a:ext cx="5876990" cy="7049566"/>
            </a:xfrm>
            <a:custGeom>
              <a:rect b="b" l="l" r="r" t="t"/>
              <a:pathLst>
                <a:path extrusionOk="0" h="2929298" w="2442059">
                  <a:moveTo>
                    <a:pt x="2317599" y="2929297"/>
                  </a:moveTo>
                  <a:lnTo>
                    <a:pt x="124460" y="2929297"/>
                  </a:lnTo>
                  <a:cubicBezTo>
                    <a:pt x="55880" y="2929297"/>
                    <a:pt x="0" y="2873417"/>
                    <a:pt x="0" y="28048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17599" y="0"/>
                  </a:lnTo>
                  <a:cubicBezTo>
                    <a:pt x="2386179" y="0"/>
                    <a:pt x="2442059" y="55880"/>
                    <a:pt x="2442059" y="124460"/>
                  </a:cubicBezTo>
                  <a:lnTo>
                    <a:pt x="2442059" y="2804838"/>
                  </a:lnTo>
                  <a:cubicBezTo>
                    <a:pt x="2442059" y="2873417"/>
                    <a:pt x="2386179" y="2929298"/>
                    <a:pt x="2317599" y="2929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5"/>
          <p:cNvGrpSpPr/>
          <p:nvPr/>
        </p:nvGrpSpPr>
        <p:grpSpPr>
          <a:xfrm>
            <a:off x="12012283" y="3457204"/>
            <a:ext cx="4418436" cy="5799771"/>
            <a:chOff x="0" y="0"/>
            <a:chExt cx="5891248" cy="7733028"/>
          </a:xfrm>
        </p:grpSpPr>
        <p:sp>
          <p:nvSpPr>
            <p:cNvPr id="127" name="Google Shape;127;p5"/>
            <p:cNvSpPr/>
            <p:nvPr/>
          </p:nvSpPr>
          <p:spPr>
            <a:xfrm rot="5400000">
              <a:off x="1777789" y="3633827"/>
              <a:ext cx="2321411" cy="5876990"/>
            </a:xfrm>
            <a:custGeom>
              <a:rect b="b" l="l" r="r" t="t"/>
              <a:pathLst>
                <a:path extrusionOk="0" h="5876990" w="2321411">
                  <a:moveTo>
                    <a:pt x="0" y="0"/>
                  </a:moveTo>
                  <a:lnTo>
                    <a:pt x="2321411" y="0"/>
                  </a:lnTo>
                  <a:lnTo>
                    <a:pt x="2321411" y="5876990"/>
                  </a:lnTo>
                  <a:lnTo>
                    <a:pt x="0" y="58769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5"/>
            <p:cNvSpPr/>
            <p:nvPr/>
          </p:nvSpPr>
          <p:spPr>
            <a:xfrm>
              <a:off x="14258" y="0"/>
              <a:ext cx="5876990" cy="7049566"/>
            </a:xfrm>
            <a:custGeom>
              <a:rect b="b" l="l" r="r" t="t"/>
              <a:pathLst>
                <a:path extrusionOk="0" h="2929298" w="2442059">
                  <a:moveTo>
                    <a:pt x="2317599" y="2929297"/>
                  </a:moveTo>
                  <a:lnTo>
                    <a:pt x="124460" y="2929297"/>
                  </a:lnTo>
                  <a:cubicBezTo>
                    <a:pt x="55880" y="2929297"/>
                    <a:pt x="0" y="2873417"/>
                    <a:pt x="0" y="28048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17599" y="0"/>
                  </a:lnTo>
                  <a:cubicBezTo>
                    <a:pt x="2386179" y="0"/>
                    <a:pt x="2442059" y="55880"/>
                    <a:pt x="2442059" y="124460"/>
                  </a:cubicBezTo>
                  <a:lnTo>
                    <a:pt x="2442059" y="2804838"/>
                  </a:lnTo>
                  <a:cubicBezTo>
                    <a:pt x="2442059" y="2873417"/>
                    <a:pt x="2386179" y="2929298"/>
                    <a:pt x="2317599" y="2929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5"/>
          <p:cNvSpPr/>
          <p:nvPr/>
        </p:nvSpPr>
        <p:spPr>
          <a:xfrm>
            <a:off x="3504394" y="3941742"/>
            <a:ext cx="1113515" cy="111351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DA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8587242" y="3941742"/>
            <a:ext cx="1113515" cy="111351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DA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13670091" y="3941742"/>
            <a:ext cx="1113515" cy="111351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DA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1867974" y="1222414"/>
            <a:ext cx="14552052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ESTRUCTURA DE PPS “A”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2161032" y="5469033"/>
            <a:ext cx="3800238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PRACTICA EN TERRENO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3504394" y="3833509"/>
            <a:ext cx="1113515" cy="1101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7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5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8587242" y="3833509"/>
            <a:ext cx="1113515" cy="1101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7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5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13670091" y="3833509"/>
            <a:ext cx="1113515" cy="1101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7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5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7242712" y="5469033"/>
            <a:ext cx="3800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Arimo"/>
                <a:ea typeface="Arimo"/>
                <a:cs typeface="Arimo"/>
                <a:sym typeface="Arimo"/>
              </a:rPr>
              <a:t>SUPERVISIÓN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INSTITUCIONAL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12327777" y="5494928"/>
            <a:ext cx="3800238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ATENEOS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2327775" y="6697277"/>
            <a:ext cx="3800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Mesas de intercambio </a:t>
            </a:r>
            <a:r>
              <a:rPr lang="en-US" sz="3000">
                <a:latin typeface="Arimo"/>
                <a:ea typeface="Arimo"/>
                <a:cs typeface="Arimo"/>
                <a:sym typeface="Arimo"/>
              </a:rPr>
              <a:t>teórico y práctico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Quincenal: 2 hs.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7243881" y="6707283"/>
            <a:ext cx="3800238" cy="170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Con docente responsable de área en la facultad.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Semanal: 2 hs.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2157647" y="6716808"/>
            <a:ext cx="3800238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Intervención en efectores.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Semanal: 9 hs.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215654" y="-1139"/>
            <a:ext cx="8429221" cy="10077327"/>
            <a:chOff x="0" y="-57150"/>
            <a:chExt cx="2220042" cy="2654111"/>
          </a:xfrm>
        </p:grpSpPr>
        <p:sp>
          <p:nvSpPr>
            <p:cNvPr id="147" name="Google Shape;147;p6"/>
            <p:cNvSpPr/>
            <p:nvPr/>
          </p:nvSpPr>
          <p:spPr>
            <a:xfrm>
              <a:off x="0" y="0"/>
              <a:ext cx="2220042" cy="2596961"/>
            </a:xfrm>
            <a:custGeom>
              <a:rect b="b" l="l" r="r" t="t"/>
              <a:pathLst>
                <a:path extrusionOk="0" h="2596961" w="2220042">
                  <a:moveTo>
                    <a:pt x="0" y="0"/>
                  </a:moveTo>
                  <a:lnTo>
                    <a:pt x="2220042" y="0"/>
                  </a:lnTo>
                  <a:lnTo>
                    <a:pt x="2220042" y="2596961"/>
                  </a:lnTo>
                  <a:lnTo>
                    <a:pt x="0" y="2596961"/>
                  </a:lnTo>
                  <a:close/>
                </a:path>
              </a:pathLst>
            </a:custGeom>
            <a:solidFill>
              <a:srgbClr val="FFE4F0"/>
            </a:solidFill>
            <a:ln>
              <a:noFill/>
            </a:ln>
          </p:spPr>
        </p:sp>
        <p:sp>
          <p:nvSpPr>
            <p:cNvPr id="148" name="Google Shape;148;p6"/>
            <p:cNvSpPr txBox="1"/>
            <p:nvPr/>
          </p:nvSpPr>
          <p:spPr>
            <a:xfrm>
              <a:off x="0" y="-57150"/>
              <a:ext cx="2220042" cy="2654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6"/>
          <p:cNvSpPr txBox="1"/>
          <p:nvPr/>
        </p:nvSpPr>
        <p:spPr>
          <a:xfrm>
            <a:off x="801425" y="3825993"/>
            <a:ext cx="7334658" cy="213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REGULARIZACIÓN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13008776" y="9258300"/>
            <a:ext cx="5246370" cy="52463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380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1613152" y="-4217670"/>
            <a:ext cx="5246370" cy="52463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8644875" y="1475637"/>
            <a:ext cx="9610271" cy="6962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Asistencia a los efectores: 90%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1" marL="75565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Asistencia a las supervisiones: 85%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  <a:p>
            <a:pPr indent="-377825" lvl="1" marL="75565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Aprobación de las dos evaluaciones parciales: informe de avance - informe final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1" marL="75565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Asistencia al ateneo: 85%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Aprobación del trabajo escrito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1" marL="75565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Aprobación del coloquio final: oral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EE8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307917" y="933450"/>
            <a:ext cx="17672100" cy="7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ÁREAS DE PRÁCTICA</a:t>
            </a:r>
            <a:endParaRPr u="sng"/>
          </a:p>
          <a:p>
            <a:pPr indent="0" lvl="0" marL="0" marR="0" rtl="0" algn="ctr">
              <a:lnSpc>
                <a:spcPct val="11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I- Servicios de Psicología y Equipos de Salud Mental en Hospitales Generales.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II- Praxis Comunitaria desde las perspectivas psi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III- El Psicólogo Clínico en Atención Primaria.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IV- Psicooncología.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V- Psicología Jurídico - Forense.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VI- Intervenciones en Consumos Problemáticos.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VII- Psicogerontología.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VIII- Clínica con niños, niñas y púberes en instituciones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IX- Género, Salud Sexual y Maternidad.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13008776" y="9258300"/>
            <a:ext cx="5246370" cy="52463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380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1613152" y="-4217670"/>
            <a:ext cx="5246370" cy="52463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EE8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133600" y="320625"/>
            <a:ext cx="17846400" cy="9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ÁREAS DE PRÁCTICA</a:t>
            </a:r>
            <a:endParaRPr u="sng"/>
          </a:p>
          <a:p>
            <a:pPr indent="0" lvl="0" marL="0" marR="0" rtl="0" algn="ctr">
              <a:lnSpc>
                <a:spcPct val="11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X- Prácticas Gestálticas.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XI- Clínica Psi y Salud Colectiva en contextos urbanos y rurales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XII- Prácticas  sistémicas.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XIII- Neurociencias Cognitivas.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XIV- Vínculo Materno- Infantil. Crianza y  Primera Infancia.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XV-  a) Orientación Vocacional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  b) Psicología Laboral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XVI- Psicodinámica y Clínica del trabajo y Salud Colectiva.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XVII Evaluación psicodiagnóstica: proceso psicodiagnóstico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XVIII- Prácticas de investigación.</a:t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13008776" y="9258300"/>
            <a:ext cx="5246370" cy="52463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380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1613152" y="-4217670"/>
            <a:ext cx="5246370" cy="5246370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4E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2708807" y="2024195"/>
            <a:ext cx="6286500" cy="6286500"/>
          </a:xfrm>
          <a:custGeom>
            <a:rect b="b" l="l" r="r" t="t"/>
            <a:pathLst>
              <a:path extrusionOk="0" h="7620000" w="7620000">
                <a:moveTo>
                  <a:pt x="6826250" y="0"/>
                </a:moveTo>
                <a:lnTo>
                  <a:pt x="793750" y="0"/>
                </a:lnTo>
                <a:cubicBezTo>
                  <a:pt x="355600" y="0"/>
                  <a:pt x="0" y="355600"/>
                  <a:pt x="0" y="793750"/>
                </a:cubicBezTo>
                <a:lnTo>
                  <a:pt x="0" y="7620000"/>
                </a:lnTo>
                <a:lnTo>
                  <a:pt x="6826250" y="7620000"/>
                </a:lnTo>
                <a:cubicBezTo>
                  <a:pt x="7264400" y="7620000"/>
                  <a:pt x="7620000" y="7264400"/>
                  <a:pt x="7620000" y="6826250"/>
                </a:cubicBezTo>
                <a:lnTo>
                  <a:pt x="7620000" y="0"/>
                </a:lnTo>
                <a:lnTo>
                  <a:pt x="6826250" y="0"/>
                </a:lnTo>
                <a:close/>
              </a:path>
            </a:pathLst>
          </a:custGeom>
          <a:solidFill>
            <a:srgbClr val="FFE4F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 Título:</a:t>
            </a:r>
            <a:endParaRPr sz="3600">
              <a:solidFill>
                <a:srgbClr val="B454E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b="1" lang="en-US" sz="3600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Salud Mental y Políticas Públicas: Proceso salud - enfermedad, sociedad y ejercicio de la profesión”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78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600">
              <a:solidFill>
                <a:srgbClr val="B454E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00">
                <a:solidFill>
                  <a:srgbClr val="B454E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Prof. Ignacio Sáenz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Prof. Fernanda Fernández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Prof. Fabiana Correa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79607" y="339050"/>
            <a:ext cx="153288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83D5B"/>
                </a:solidFill>
                <a:latin typeface="Arimo"/>
                <a:ea typeface="Arimo"/>
                <a:cs typeface="Arimo"/>
                <a:sym typeface="Arimo"/>
              </a:rPr>
              <a:t>ATENEOS ELECTIVOS </a:t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9521157" y="1870270"/>
            <a:ext cx="6289263" cy="6289263"/>
          </a:xfrm>
          <a:custGeom>
            <a:rect b="b" l="l" r="r" t="t"/>
            <a:pathLst>
              <a:path extrusionOk="0" h="7620000" w="7620000">
                <a:moveTo>
                  <a:pt x="6826250" y="0"/>
                </a:moveTo>
                <a:lnTo>
                  <a:pt x="793750" y="0"/>
                </a:lnTo>
                <a:cubicBezTo>
                  <a:pt x="355600" y="0"/>
                  <a:pt x="0" y="355600"/>
                  <a:pt x="0" y="793750"/>
                </a:cubicBezTo>
                <a:lnTo>
                  <a:pt x="0" y="7620000"/>
                </a:lnTo>
                <a:lnTo>
                  <a:pt x="6826250" y="7620000"/>
                </a:lnTo>
                <a:cubicBezTo>
                  <a:pt x="7264400" y="7620000"/>
                  <a:pt x="7620000" y="7264400"/>
                  <a:pt x="7620000" y="6826250"/>
                </a:cubicBezTo>
                <a:lnTo>
                  <a:pt x="7620000" y="0"/>
                </a:lnTo>
                <a:lnTo>
                  <a:pt x="6826250" y="0"/>
                </a:lnTo>
                <a:close/>
              </a:path>
            </a:pathLst>
          </a:custGeom>
          <a:solidFill>
            <a:srgbClr val="FFE4F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 rot="-3227623">
            <a:off x="16592986" y="1073344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9"/>
          <p:cNvSpPr/>
          <p:nvPr/>
        </p:nvSpPr>
        <p:spPr>
          <a:xfrm rot="7689246">
            <a:off x="-1657617" y="6088825"/>
            <a:ext cx="3315235" cy="2947545"/>
          </a:xfrm>
          <a:custGeom>
            <a:rect b="b" l="l" r="r" t="t"/>
            <a:pathLst>
              <a:path extrusionOk="0" h="2947545" w="3315235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9"/>
          <p:cNvSpPr txBox="1"/>
          <p:nvPr/>
        </p:nvSpPr>
        <p:spPr>
          <a:xfrm>
            <a:off x="9768457" y="2442341"/>
            <a:ext cx="5723400" cy="51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07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CLASE INAUGURAL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Miércoles </a:t>
            </a:r>
            <a:r>
              <a:rPr lang="en-US" sz="3500">
                <a:latin typeface="Arimo"/>
                <a:ea typeface="Arimo"/>
                <a:cs typeface="Arimo"/>
                <a:sym typeface="Arimo"/>
              </a:rPr>
              <a:t>6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 Mayo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20:00 hs.</a:t>
            </a:r>
            <a:endParaRPr/>
          </a:p>
          <a:p>
            <a:pPr indent="0" lvl="0" marL="0" marR="0" rtl="0" algn="ctr">
              <a:lnSpc>
                <a:spcPct val="158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77" name="Google Shape;177;p9"/>
          <p:cNvGrpSpPr/>
          <p:nvPr/>
        </p:nvGrpSpPr>
        <p:grpSpPr>
          <a:xfrm>
            <a:off x="13444433" y="7100962"/>
            <a:ext cx="2365987" cy="1637198"/>
            <a:chOff x="0" y="0"/>
            <a:chExt cx="1036245" cy="717053"/>
          </a:xfrm>
        </p:grpSpPr>
        <p:sp>
          <p:nvSpPr>
            <p:cNvPr id="178" name="Google Shape;178;p9"/>
            <p:cNvSpPr/>
            <p:nvPr/>
          </p:nvSpPr>
          <p:spPr>
            <a:xfrm>
              <a:off x="0" y="0"/>
              <a:ext cx="1036245" cy="717053"/>
            </a:xfrm>
            <a:custGeom>
              <a:rect b="b" l="l" r="r" t="t"/>
              <a:pathLst>
                <a:path extrusionOk="0" h="717053" w="1036245">
                  <a:moveTo>
                    <a:pt x="518123" y="0"/>
                  </a:moveTo>
                  <a:cubicBezTo>
                    <a:pt x="231971" y="0"/>
                    <a:pt x="0" y="160518"/>
                    <a:pt x="0" y="358527"/>
                  </a:cubicBezTo>
                  <a:cubicBezTo>
                    <a:pt x="0" y="556535"/>
                    <a:pt x="231971" y="717053"/>
                    <a:pt x="518123" y="717053"/>
                  </a:cubicBezTo>
                  <a:cubicBezTo>
                    <a:pt x="804274" y="717053"/>
                    <a:pt x="1036245" y="556535"/>
                    <a:pt x="1036245" y="358527"/>
                  </a:cubicBezTo>
                  <a:cubicBezTo>
                    <a:pt x="1036245" y="160518"/>
                    <a:pt x="804274" y="0"/>
                    <a:pt x="518123" y="0"/>
                  </a:cubicBezTo>
                  <a:close/>
                </a:path>
              </a:pathLst>
            </a:custGeom>
            <a:solidFill>
              <a:srgbClr val="7CEDB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9"/>
            <p:cNvSpPr txBox="1"/>
            <p:nvPr/>
          </p:nvSpPr>
          <p:spPr>
            <a:xfrm>
              <a:off x="97148" y="10074"/>
              <a:ext cx="841949" cy="63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MODALIDAD VIRTUAL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