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Lst>
  <p:sldSz cy="5143500" cx="9144000"/>
  <p:notesSz cx="6858000" cy="9144000"/>
  <p:embeddedFontLst>
    <p:embeddedFont>
      <p:font typeface="Arvo"/>
      <p:regular r:id="rId40"/>
      <p:bold r:id="rId41"/>
      <p:italic r:id="rId42"/>
      <p:boldItalic r:id="rId43"/>
    </p:embeddedFont>
    <p:embeddedFont>
      <p:font typeface="Roboto Condensed"/>
      <p:regular r:id="rId44"/>
      <p:bold r:id="rId45"/>
      <p:italic r:id="rId46"/>
      <p:boldItalic r:id="rId47"/>
    </p:embeddedFont>
    <p:embeddedFont>
      <p:font typeface="Roboto Condensed Light"/>
      <p:regular r:id="rId48"/>
      <p:bold r:id="rId49"/>
      <p:italic r:id="rId50"/>
      <p:boldItalic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GoogleSlidesCustomDataVersion2">
      <go:slidesCustomData xmlns:go="http://customooxmlschemas.google.com/" r:id="rId52" roundtripDataSignature="AMtx7mhXOpMxkFexsjTcPg7FTSgE6U65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F6FD17F-FDC1-4F14-BF89-9A1C4D754474}">
  <a:tblStyle styleId="{9F6FD17F-FDC1-4F14-BF89-9A1C4D754474}" styleName="Table_0">
    <a:wholeTbl>
      <a:tcTxStyle b="off" i="off">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Arvo-regular.fntdata"/><Relationship Id="rId42" Type="http://schemas.openxmlformats.org/officeDocument/2006/relationships/font" Target="fonts/Arvo-italic.fntdata"/><Relationship Id="rId41" Type="http://schemas.openxmlformats.org/officeDocument/2006/relationships/font" Target="fonts/Arvo-bold.fntdata"/><Relationship Id="rId44" Type="http://schemas.openxmlformats.org/officeDocument/2006/relationships/font" Target="fonts/RobotoCondensed-regular.fntdata"/><Relationship Id="rId43" Type="http://schemas.openxmlformats.org/officeDocument/2006/relationships/font" Target="fonts/Arvo-boldItalic.fntdata"/><Relationship Id="rId46" Type="http://schemas.openxmlformats.org/officeDocument/2006/relationships/font" Target="fonts/RobotoCondensed-italic.fntdata"/><Relationship Id="rId45" Type="http://schemas.openxmlformats.org/officeDocument/2006/relationships/font" Target="fonts/RobotoCondense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font" Target="fonts/RobotoCondensedLight-regular.fntdata"/><Relationship Id="rId47" Type="http://schemas.openxmlformats.org/officeDocument/2006/relationships/font" Target="fonts/RobotoCondensed-boldItalic.fntdata"/><Relationship Id="rId49" Type="http://schemas.openxmlformats.org/officeDocument/2006/relationships/font" Target="fonts/RobotoCondensedLight-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RobotoCondensedLight-boldItalic.fntdata"/><Relationship Id="rId50" Type="http://schemas.openxmlformats.org/officeDocument/2006/relationships/font" Target="fonts/RobotoCondensedLight-italic.fntdata"/><Relationship Id="rId52"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4" name="Google Shape;21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8" name="Google Shape;23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62" name="Google Shape;262;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1" name="Google Shape;271;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80" name="Google Shape;28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93" name="Google Shape;293;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06" name="Google Shape;306;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19" name="Google Shape;319;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32" name="Google Shape;332;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7" name="Google Shape;347;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1" name="Google Shape;131;p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59" name="Google Shape;359;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72" name="Google Shape;372;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85" name="Google Shape;385;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98" name="Google Shape;398;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11" name="Google Shape;411;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24" name="Google Shape;424;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37" name="Google Shape;437;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49" name="Google Shape;449;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61" name="Google Shape;461;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74" name="Google Shape;474;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40" name="Google Shape;14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487" name="Google Shape;487;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500" name="Google Shape;500;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1" name="Shape 511"/>
        <p:cNvGrpSpPr/>
        <p:nvPr/>
      </p:nvGrpSpPr>
      <p:grpSpPr>
        <a:xfrm>
          <a:off x="0" y="0"/>
          <a:ext cx="0" cy="0"/>
          <a:chOff x="0" y="0"/>
          <a:chExt cx="0" cy="0"/>
        </a:xfrm>
      </p:grpSpPr>
      <p:sp>
        <p:nvSpPr>
          <p:cNvPr id="512" name="Google Shape;512;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513" name="Google Shape;513;p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7" name="Google Shape;527;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47" name="Google Shape;147;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54" name="Google Shape;15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7" name="Google Shape;207;p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35"/>
          <p:cNvSpPr/>
          <p:nvPr/>
        </p:nvSpPr>
        <p:spPr>
          <a:xfrm>
            <a:off x="7544483" y="657775"/>
            <a:ext cx="1299300" cy="432900"/>
          </a:xfrm>
          <a:prstGeom prst="triangle">
            <a:avLst>
              <a:gd fmla="val 3242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nvGrpSpPr>
          <p:cNvPr id="11" name="Google Shape;11;p35"/>
          <p:cNvGrpSpPr/>
          <p:nvPr/>
        </p:nvGrpSpPr>
        <p:grpSpPr>
          <a:xfrm>
            <a:off x="0" y="-7088"/>
            <a:ext cx="8661398" cy="5150588"/>
            <a:chOff x="0" y="-7088"/>
            <a:chExt cx="8661398" cy="5150588"/>
          </a:xfrm>
        </p:grpSpPr>
        <p:sp>
          <p:nvSpPr>
            <p:cNvPr id="12" name="Google Shape;12;p35"/>
            <p:cNvSpPr/>
            <p:nvPr/>
          </p:nvSpPr>
          <p:spPr>
            <a:xfrm>
              <a:off x="0" y="0"/>
              <a:ext cx="3525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35"/>
            <p:cNvSpPr/>
            <p:nvPr/>
          </p:nvSpPr>
          <p:spPr>
            <a:xfrm flipH="1" rot="10800000">
              <a:off x="3517898" y="-7088"/>
              <a:ext cx="5143500" cy="5143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14" name="Google Shape;14;p35"/>
          <p:cNvGrpSpPr/>
          <p:nvPr/>
        </p:nvGrpSpPr>
        <p:grpSpPr>
          <a:xfrm flipH="1" rot="10800000">
            <a:off x="1" y="1090763"/>
            <a:ext cx="8847502" cy="2961975"/>
            <a:chOff x="-8178042" y="-4493254"/>
            <a:chExt cx="19483597" cy="6522736"/>
          </a:xfrm>
        </p:grpSpPr>
        <p:sp>
          <p:nvSpPr>
            <p:cNvPr id="15" name="Google Shape;15;p35"/>
            <p:cNvSpPr/>
            <p:nvPr/>
          </p:nvSpPr>
          <p:spPr>
            <a:xfrm>
              <a:off x="-8178042" y="-4493118"/>
              <a:ext cx="12968400" cy="6522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16" name="Google Shape;16;p35"/>
            <p:cNvSpPr/>
            <p:nvPr/>
          </p:nvSpPr>
          <p:spPr>
            <a:xfrm>
              <a:off x="4782955" y="-4493254"/>
              <a:ext cx="6522600" cy="65226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17" name="Google Shape;17;p35"/>
          <p:cNvGrpSpPr/>
          <p:nvPr/>
        </p:nvGrpSpPr>
        <p:grpSpPr>
          <a:xfrm>
            <a:off x="3677236" y="4278349"/>
            <a:ext cx="5480828" cy="432996"/>
            <a:chOff x="5582265" y="4646738"/>
            <a:chExt cx="5480828" cy="432996"/>
          </a:xfrm>
        </p:grpSpPr>
        <p:sp>
          <p:nvSpPr>
            <p:cNvPr id="18" name="Google Shape;18;p35"/>
            <p:cNvSpPr/>
            <p:nvPr/>
          </p:nvSpPr>
          <p:spPr>
            <a:xfrm rot="10800000">
              <a:off x="5582265"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9" name="Google Shape;19;p35"/>
            <p:cNvGrpSpPr/>
            <p:nvPr/>
          </p:nvGrpSpPr>
          <p:grpSpPr>
            <a:xfrm flipH="1">
              <a:off x="5585232" y="4646738"/>
              <a:ext cx="5477861" cy="304551"/>
              <a:chOff x="-24158748" y="330075"/>
              <a:chExt cx="30568423" cy="1699506"/>
            </a:xfrm>
          </p:grpSpPr>
          <p:sp>
            <p:nvSpPr>
              <p:cNvPr id="20" name="Google Shape;20;p35"/>
              <p:cNvSpPr/>
              <p:nvPr/>
            </p:nvSpPr>
            <p:spPr>
              <a:xfrm>
                <a:off x="-24158748" y="330081"/>
                <a:ext cx="289080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35"/>
              <p:cNvSpPr/>
              <p:nvPr/>
            </p:nvSpPr>
            <p:spPr>
              <a:xfrm>
                <a:off x="4710175"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2" name="Google Shape;22;p35"/>
          <p:cNvSpPr txBox="1"/>
          <p:nvPr>
            <p:ph type="ctrTitle"/>
          </p:nvPr>
        </p:nvSpPr>
        <p:spPr>
          <a:xfrm>
            <a:off x="685800" y="1090750"/>
            <a:ext cx="5367900" cy="29619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grpSp>
        <p:nvGrpSpPr>
          <p:cNvPr id="24" name="Google Shape;24;p36"/>
          <p:cNvGrpSpPr/>
          <p:nvPr/>
        </p:nvGrpSpPr>
        <p:grpSpPr>
          <a:xfrm>
            <a:off x="-4" y="40"/>
            <a:ext cx="7072430" cy="1327315"/>
            <a:chOff x="-4" y="40"/>
            <a:chExt cx="7072430" cy="1327315"/>
          </a:xfrm>
        </p:grpSpPr>
        <p:sp>
          <p:nvSpPr>
            <p:cNvPr id="25" name="Google Shape;25;p36"/>
            <p:cNvSpPr/>
            <p:nvPr/>
          </p:nvSpPr>
          <p:spPr>
            <a:xfrm>
              <a:off x="6292649" y="126425"/>
              <a:ext cx="779700" cy="259800"/>
            </a:xfrm>
            <a:prstGeom prst="triangle">
              <a:avLst>
                <a:gd fmla="val 3242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nvGrpSpPr>
            <p:cNvPr id="26" name="Google Shape;26;p36"/>
            <p:cNvGrpSpPr/>
            <p:nvPr/>
          </p:nvGrpSpPr>
          <p:grpSpPr>
            <a:xfrm flipH="1" rot="10800000">
              <a:off x="3" y="40"/>
              <a:ext cx="6756168" cy="1327315"/>
              <a:chOff x="-2168138" y="330075"/>
              <a:chExt cx="8650663" cy="1699506"/>
            </a:xfrm>
          </p:grpSpPr>
          <p:sp>
            <p:nvSpPr>
              <p:cNvPr id="27" name="Google Shape;27;p36"/>
              <p:cNvSpPr/>
              <p:nvPr/>
            </p:nvSpPr>
            <p:spPr>
              <a:xfrm>
                <a:off x="-2168138" y="330081"/>
                <a:ext cx="69582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28" name="Google Shape;28;p36"/>
              <p:cNvSpPr/>
              <p:nvPr/>
            </p:nvSpPr>
            <p:spPr>
              <a:xfrm>
                <a:off x="4783025"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29" name="Google Shape;29;p36"/>
            <p:cNvGrpSpPr/>
            <p:nvPr/>
          </p:nvGrpSpPr>
          <p:grpSpPr>
            <a:xfrm flipH="1" rot="10800000">
              <a:off x="-4" y="381007"/>
              <a:ext cx="7072430" cy="771744"/>
              <a:chOff x="-9092084" y="330075"/>
              <a:chExt cx="15574609" cy="1699501"/>
            </a:xfrm>
          </p:grpSpPr>
          <p:sp>
            <p:nvSpPr>
              <p:cNvPr id="30" name="Google Shape;30;p36"/>
              <p:cNvSpPr/>
              <p:nvPr/>
            </p:nvSpPr>
            <p:spPr>
              <a:xfrm>
                <a:off x="-9092084" y="330076"/>
                <a:ext cx="13882200" cy="1699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31" name="Google Shape;31;p36"/>
              <p:cNvSpPr/>
              <p:nvPr/>
            </p:nvSpPr>
            <p:spPr>
              <a:xfrm>
                <a:off x="4783025" y="330075"/>
                <a:ext cx="1699500" cy="16995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grpSp>
        <p:nvGrpSpPr>
          <p:cNvPr id="32" name="Google Shape;32;p36"/>
          <p:cNvGrpSpPr/>
          <p:nvPr/>
        </p:nvGrpSpPr>
        <p:grpSpPr>
          <a:xfrm>
            <a:off x="6946842" y="4472723"/>
            <a:ext cx="2202830" cy="670795"/>
            <a:chOff x="5575242" y="4472723"/>
            <a:chExt cx="2202830" cy="670795"/>
          </a:xfrm>
        </p:grpSpPr>
        <p:sp>
          <p:nvSpPr>
            <p:cNvPr id="33" name="Google Shape;33;p36"/>
            <p:cNvSpPr/>
            <p:nvPr/>
          </p:nvSpPr>
          <p:spPr>
            <a:xfrm rot="10800000">
              <a:off x="5575242"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4" name="Google Shape;34;p36"/>
            <p:cNvGrpSpPr/>
            <p:nvPr/>
          </p:nvGrpSpPr>
          <p:grpSpPr>
            <a:xfrm flipH="1">
              <a:off x="5734850" y="4472723"/>
              <a:ext cx="2040837" cy="670795"/>
              <a:chOff x="1297954" y="330075"/>
              <a:chExt cx="5169293" cy="1699506"/>
            </a:xfrm>
          </p:grpSpPr>
          <p:sp>
            <p:nvSpPr>
              <p:cNvPr id="35" name="Google Shape;35;p36"/>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36"/>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 name="Google Shape;37;p36"/>
            <p:cNvGrpSpPr/>
            <p:nvPr/>
          </p:nvGrpSpPr>
          <p:grpSpPr>
            <a:xfrm flipH="1">
              <a:off x="5578209" y="4646738"/>
              <a:ext cx="2199863" cy="304563"/>
              <a:chOff x="-5827153" y="330075"/>
              <a:chExt cx="12276019" cy="1699569"/>
            </a:xfrm>
          </p:grpSpPr>
          <p:sp>
            <p:nvSpPr>
              <p:cNvPr id="38" name="Google Shape;38;p36"/>
              <p:cNvSpPr/>
              <p:nvPr/>
            </p:nvSpPr>
            <p:spPr>
              <a:xfrm>
                <a:off x="-5827153" y="330144"/>
                <a:ext cx="106122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36"/>
              <p:cNvSpPr/>
              <p:nvPr/>
            </p:nvSpPr>
            <p:spPr>
              <a:xfrm>
                <a:off x="4749366"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40" name="Google Shape;40;p36"/>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000"/>
              <a:buNone/>
              <a:defRPr/>
            </a:lvl1pPr>
            <a:lvl2pPr lvl="1" algn="l">
              <a:lnSpc>
                <a:spcPct val="100000"/>
              </a:lnSpc>
              <a:spcBef>
                <a:spcPts val="0"/>
              </a:spcBef>
              <a:spcAft>
                <a:spcPts val="0"/>
              </a:spcAft>
              <a:buSzPts val="2000"/>
              <a:buNone/>
              <a:defRPr/>
            </a:lvl2pPr>
            <a:lvl3pPr lvl="2" algn="l">
              <a:lnSpc>
                <a:spcPct val="100000"/>
              </a:lnSpc>
              <a:spcBef>
                <a:spcPts val="0"/>
              </a:spcBef>
              <a:spcAft>
                <a:spcPts val="0"/>
              </a:spcAft>
              <a:buSzPts val="2000"/>
              <a:buNone/>
              <a:defRPr/>
            </a:lvl3pPr>
            <a:lvl4pPr lvl="3" algn="l">
              <a:lnSpc>
                <a:spcPct val="100000"/>
              </a:lnSpc>
              <a:spcBef>
                <a:spcPts val="0"/>
              </a:spcBef>
              <a:spcAft>
                <a:spcPts val="0"/>
              </a:spcAft>
              <a:buSzPts val="2000"/>
              <a:buNone/>
              <a:defRPr/>
            </a:lvl4pPr>
            <a:lvl5pPr lvl="4" algn="l">
              <a:lnSpc>
                <a:spcPct val="100000"/>
              </a:lnSpc>
              <a:spcBef>
                <a:spcPts val="0"/>
              </a:spcBef>
              <a:spcAft>
                <a:spcPts val="0"/>
              </a:spcAft>
              <a:buSzPts val="2000"/>
              <a:buNone/>
              <a:defRPr/>
            </a:lvl5pPr>
            <a:lvl6pPr lvl="5" algn="l">
              <a:lnSpc>
                <a:spcPct val="100000"/>
              </a:lnSpc>
              <a:spcBef>
                <a:spcPts val="0"/>
              </a:spcBef>
              <a:spcAft>
                <a:spcPts val="0"/>
              </a:spcAft>
              <a:buSzPts val="2000"/>
              <a:buNone/>
              <a:defRPr/>
            </a:lvl6pPr>
            <a:lvl7pPr lvl="6" algn="l">
              <a:lnSpc>
                <a:spcPct val="100000"/>
              </a:lnSpc>
              <a:spcBef>
                <a:spcPts val="0"/>
              </a:spcBef>
              <a:spcAft>
                <a:spcPts val="0"/>
              </a:spcAft>
              <a:buSzPts val="2000"/>
              <a:buNone/>
              <a:defRPr/>
            </a:lvl7pPr>
            <a:lvl8pPr lvl="7" algn="l">
              <a:lnSpc>
                <a:spcPct val="100000"/>
              </a:lnSpc>
              <a:spcBef>
                <a:spcPts val="0"/>
              </a:spcBef>
              <a:spcAft>
                <a:spcPts val="0"/>
              </a:spcAft>
              <a:buSzPts val="2000"/>
              <a:buNone/>
              <a:defRPr/>
            </a:lvl8pPr>
            <a:lvl9pPr lvl="8" algn="l">
              <a:lnSpc>
                <a:spcPct val="100000"/>
              </a:lnSpc>
              <a:spcBef>
                <a:spcPts val="0"/>
              </a:spcBef>
              <a:spcAft>
                <a:spcPts val="0"/>
              </a:spcAft>
              <a:buSzPts val="2000"/>
              <a:buNone/>
              <a:defRPr/>
            </a:lvl9pPr>
          </a:lstStyle>
          <a:p/>
        </p:txBody>
      </p:sp>
      <p:sp>
        <p:nvSpPr>
          <p:cNvPr id="41" name="Google Shape;41;p36"/>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42" name="Shape 42"/>
        <p:cNvGrpSpPr/>
        <p:nvPr/>
      </p:nvGrpSpPr>
      <p:grpSpPr>
        <a:xfrm>
          <a:off x="0" y="0"/>
          <a:ext cx="0" cy="0"/>
          <a:chOff x="0" y="0"/>
          <a:chExt cx="0" cy="0"/>
        </a:xfrm>
      </p:grpSpPr>
      <p:sp>
        <p:nvSpPr>
          <p:cNvPr id="43" name="Google Shape;43;p37"/>
          <p:cNvSpPr/>
          <p:nvPr/>
        </p:nvSpPr>
        <p:spPr>
          <a:xfrm>
            <a:off x="5697214" y="2635519"/>
            <a:ext cx="889200" cy="296400"/>
          </a:xfrm>
          <a:prstGeom prst="triangle">
            <a:avLst>
              <a:gd fmla="val 32425" name="adj"/>
            </a:avLst>
          </a:prstGeom>
          <a:solidFill>
            <a:srgbClr val="2632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nvGrpSpPr>
          <p:cNvPr id="44" name="Google Shape;44;p37"/>
          <p:cNvGrpSpPr/>
          <p:nvPr/>
        </p:nvGrpSpPr>
        <p:grpSpPr>
          <a:xfrm>
            <a:off x="0" y="-7088"/>
            <a:ext cx="8661398" cy="5150588"/>
            <a:chOff x="0" y="-7088"/>
            <a:chExt cx="8661398" cy="5150588"/>
          </a:xfrm>
        </p:grpSpPr>
        <p:sp>
          <p:nvSpPr>
            <p:cNvPr id="45" name="Google Shape;45;p37"/>
            <p:cNvSpPr/>
            <p:nvPr/>
          </p:nvSpPr>
          <p:spPr>
            <a:xfrm>
              <a:off x="0" y="0"/>
              <a:ext cx="3525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37"/>
            <p:cNvSpPr/>
            <p:nvPr/>
          </p:nvSpPr>
          <p:spPr>
            <a:xfrm flipH="1" rot="10800000">
              <a:off x="3517898" y="-7088"/>
              <a:ext cx="5143500" cy="5143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47" name="Google Shape;47;p37"/>
          <p:cNvGrpSpPr/>
          <p:nvPr/>
        </p:nvGrpSpPr>
        <p:grpSpPr>
          <a:xfrm flipH="1" rot="10800000">
            <a:off x="-2" y="2924826"/>
            <a:ext cx="6589087" cy="2027268"/>
            <a:chOff x="-9894852" y="-4493254"/>
            <a:chExt cx="21200407" cy="6522740"/>
          </a:xfrm>
        </p:grpSpPr>
        <p:sp>
          <p:nvSpPr>
            <p:cNvPr id="48" name="Google Shape;48;p37"/>
            <p:cNvSpPr/>
            <p:nvPr/>
          </p:nvSpPr>
          <p:spPr>
            <a:xfrm>
              <a:off x="-9894852" y="-4493114"/>
              <a:ext cx="14685300" cy="6522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49" name="Google Shape;49;p37"/>
            <p:cNvSpPr/>
            <p:nvPr/>
          </p:nvSpPr>
          <p:spPr>
            <a:xfrm>
              <a:off x="4782955" y="-4493254"/>
              <a:ext cx="6522600" cy="65226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50" name="Google Shape;50;p37"/>
          <p:cNvGrpSpPr/>
          <p:nvPr/>
        </p:nvGrpSpPr>
        <p:grpSpPr>
          <a:xfrm>
            <a:off x="6946842" y="4472723"/>
            <a:ext cx="2202830" cy="670795"/>
            <a:chOff x="5575242" y="4472723"/>
            <a:chExt cx="2202830" cy="670795"/>
          </a:xfrm>
        </p:grpSpPr>
        <p:sp>
          <p:nvSpPr>
            <p:cNvPr id="51" name="Google Shape;51;p37"/>
            <p:cNvSpPr/>
            <p:nvPr/>
          </p:nvSpPr>
          <p:spPr>
            <a:xfrm rot="10800000">
              <a:off x="5575242"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2" name="Google Shape;52;p37"/>
            <p:cNvGrpSpPr/>
            <p:nvPr/>
          </p:nvGrpSpPr>
          <p:grpSpPr>
            <a:xfrm flipH="1">
              <a:off x="5734850" y="4472723"/>
              <a:ext cx="2040837" cy="670795"/>
              <a:chOff x="1297954" y="330075"/>
              <a:chExt cx="5169293" cy="1699506"/>
            </a:xfrm>
          </p:grpSpPr>
          <p:sp>
            <p:nvSpPr>
              <p:cNvPr id="53" name="Google Shape;53;p37"/>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37"/>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 name="Google Shape;55;p37"/>
            <p:cNvGrpSpPr/>
            <p:nvPr/>
          </p:nvGrpSpPr>
          <p:grpSpPr>
            <a:xfrm flipH="1">
              <a:off x="5578209" y="4646738"/>
              <a:ext cx="2199863" cy="304563"/>
              <a:chOff x="-5827153" y="330075"/>
              <a:chExt cx="12276019" cy="1699569"/>
            </a:xfrm>
          </p:grpSpPr>
          <p:sp>
            <p:nvSpPr>
              <p:cNvPr id="56" name="Google Shape;56;p37"/>
              <p:cNvSpPr/>
              <p:nvPr/>
            </p:nvSpPr>
            <p:spPr>
              <a:xfrm>
                <a:off x="-5827153" y="330144"/>
                <a:ext cx="106122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37"/>
              <p:cNvSpPr/>
              <p:nvPr/>
            </p:nvSpPr>
            <p:spPr>
              <a:xfrm>
                <a:off x="4749366"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58" name="Google Shape;58;p37"/>
          <p:cNvSpPr txBox="1"/>
          <p:nvPr>
            <p:ph type="ctrTitle"/>
          </p:nvPr>
        </p:nvSpPr>
        <p:spPr>
          <a:xfrm>
            <a:off x="463525" y="2871148"/>
            <a:ext cx="4094400" cy="1159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59" name="Google Shape;59;p37"/>
          <p:cNvSpPr txBox="1"/>
          <p:nvPr>
            <p:ph idx="1" type="subTitle"/>
          </p:nvPr>
        </p:nvSpPr>
        <p:spPr>
          <a:xfrm>
            <a:off x="463525" y="3975449"/>
            <a:ext cx="4094400" cy="784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accent5"/>
              </a:buClr>
              <a:buSzPts val="2000"/>
              <a:buNone/>
              <a:defRPr sz="2000">
                <a:solidFill>
                  <a:schemeClr val="accent5"/>
                </a:solidFill>
              </a:defRPr>
            </a:lvl1pPr>
            <a:lvl2pPr lvl="1" algn="l">
              <a:lnSpc>
                <a:spcPct val="100000"/>
              </a:lnSpc>
              <a:spcBef>
                <a:spcPts val="1000"/>
              </a:spcBef>
              <a:spcAft>
                <a:spcPts val="0"/>
              </a:spcAft>
              <a:buClr>
                <a:schemeClr val="accent5"/>
              </a:buClr>
              <a:buSzPts val="2000"/>
              <a:buNone/>
              <a:defRPr sz="2000">
                <a:solidFill>
                  <a:schemeClr val="accent5"/>
                </a:solidFill>
              </a:defRPr>
            </a:lvl2pPr>
            <a:lvl3pPr lvl="2" algn="l">
              <a:lnSpc>
                <a:spcPct val="100000"/>
              </a:lnSpc>
              <a:spcBef>
                <a:spcPts val="1000"/>
              </a:spcBef>
              <a:spcAft>
                <a:spcPts val="0"/>
              </a:spcAft>
              <a:buClr>
                <a:schemeClr val="accent5"/>
              </a:buClr>
              <a:buSzPts val="2000"/>
              <a:buNone/>
              <a:defRPr sz="2000">
                <a:solidFill>
                  <a:schemeClr val="accent5"/>
                </a:solidFill>
              </a:defRPr>
            </a:lvl3pPr>
            <a:lvl4pPr lvl="3" algn="l">
              <a:lnSpc>
                <a:spcPct val="100000"/>
              </a:lnSpc>
              <a:spcBef>
                <a:spcPts val="1000"/>
              </a:spcBef>
              <a:spcAft>
                <a:spcPts val="0"/>
              </a:spcAft>
              <a:buClr>
                <a:schemeClr val="accent5"/>
              </a:buClr>
              <a:buSzPts val="2000"/>
              <a:buNone/>
              <a:defRPr sz="2000">
                <a:solidFill>
                  <a:schemeClr val="accent5"/>
                </a:solidFill>
              </a:defRPr>
            </a:lvl4pPr>
            <a:lvl5pPr lvl="4" algn="l">
              <a:lnSpc>
                <a:spcPct val="100000"/>
              </a:lnSpc>
              <a:spcBef>
                <a:spcPts val="1000"/>
              </a:spcBef>
              <a:spcAft>
                <a:spcPts val="0"/>
              </a:spcAft>
              <a:buClr>
                <a:schemeClr val="accent5"/>
              </a:buClr>
              <a:buSzPts val="2000"/>
              <a:buNone/>
              <a:defRPr sz="2000">
                <a:solidFill>
                  <a:schemeClr val="accent5"/>
                </a:solidFill>
              </a:defRPr>
            </a:lvl5pPr>
            <a:lvl6pPr lvl="5" algn="l">
              <a:lnSpc>
                <a:spcPct val="100000"/>
              </a:lnSpc>
              <a:spcBef>
                <a:spcPts val="1000"/>
              </a:spcBef>
              <a:spcAft>
                <a:spcPts val="0"/>
              </a:spcAft>
              <a:buClr>
                <a:schemeClr val="accent5"/>
              </a:buClr>
              <a:buSzPts val="2000"/>
              <a:buNone/>
              <a:defRPr sz="2000">
                <a:solidFill>
                  <a:schemeClr val="accent5"/>
                </a:solidFill>
              </a:defRPr>
            </a:lvl6pPr>
            <a:lvl7pPr lvl="6" algn="l">
              <a:lnSpc>
                <a:spcPct val="100000"/>
              </a:lnSpc>
              <a:spcBef>
                <a:spcPts val="1000"/>
              </a:spcBef>
              <a:spcAft>
                <a:spcPts val="0"/>
              </a:spcAft>
              <a:buClr>
                <a:schemeClr val="accent5"/>
              </a:buClr>
              <a:buSzPts val="2000"/>
              <a:buNone/>
              <a:defRPr sz="2000">
                <a:solidFill>
                  <a:schemeClr val="accent5"/>
                </a:solidFill>
              </a:defRPr>
            </a:lvl7pPr>
            <a:lvl8pPr lvl="7" algn="l">
              <a:lnSpc>
                <a:spcPct val="100000"/>
              </a:lnSpc>
              <a:spcBef>
                <a:spcPts val="1000"/>
              </a:spcBef>
              <a:spcAft>
                <a:spcPts val="0"/>
              </a:spcAft>
              <a:buClr>
                <a:schemeClr val="accent5"/>
              </a:buClr>
              <a:buSzPts val="2000"/>
              <a:buNone/>
              <a:defRPr sz="2000">
                <a:solidFill>
                  <a:schemeClr val="accent5"/>
                </a:solidFill>
              </a:defRPr>
            </a:lvl8pPr>
            <a:lvl9pPr lvl="8" algn="l">
              <a:lnSpc>
                <a:spcPct val="100000"/>
              </a:lnSpc>
              <a:spcBef>
                <a:spcPts val="1000"/>
              </a:spcBef>
              <a:spcAft>
                <a:spcPts val="1000"/>
              </a:spcAft>
              <a:buClr>
                <a:schemeClr val="accent5"/>
              </a:buClr>
              <a:buSzPts val="2000"/>
              <a:buNone/>
              <a:defRPr sz="2000">
                <a:solidFill>
                  <a:schemeClr val="accent5"/>
                </a:solidFill>
              </a:defRPr>
            </a:lvl9pPr>
          </a:lstStyle>
          <a:p/>
        </p:txBody>
      </p:sp>
      <p:sp>
        <p:nvSpPr>
          <p:cNvPr id="60" name="Google Shape;60;p37"/>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61" name="Shape 61"/>
        <p:cNvGrpSpPr/>
        <p:nvPr/>
      </p:nvGrpSpPr>
      <p:grpSpPr>
        <a:xfrm>
          <a:off x="0" y="0"/>
          <a:ext cx="0" cy="0"/>
          <a:chOff x="0" y="0"/>
          <a:chExt cx="0" cy="0"/>
        </a:xfrm>
      </p:grpSpPr>
      <p:grpSp>
        <p:nvGrpSpPr>
          <p:cNvPr id="62" name="Google Shape;62;p38"/>
          <p:cNvGrpSpPr/>
          <p:nvPr/>
        </p:nvGrpSpPr>
        <p:grpSpPr>
          <a:xfrm>
            <a:off x="6946842" y="4472723"/>
            <a:ext cx="2202830" cy="670795"/>
            <a:chOff x="5575242" y="4472723"/>
            <a:chExt cx="2202830" cy="670795"/>
          </a:xfrm>
        </p:grpSpPr>
        <p:sp>
          <p:nvSpPr>
            <p:cNvPr id="63" name="Google Shape;63;p38"/>
            <p:cNvSpPr/>
            <p:nvPr/>
          </p:nvSpPr>
          <p:spPr>
            <a:xfrm rot="10800000">
              <a:off x="5575242"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64" name="Google Shape;64;p38"/>
            <p:cNvGrpSpPr/>
            <p:nvPr/>
          </p:nvGrpSpPr>
          <p:grpSpPr>
            <a:xfrm flipH="1">
              <a:off x="5734850" y="4472723"/>
              <a:ext cx="2040837" cy="670795"/>
              <a:chOff x="1297954" y="330075"/>
              <a:chExt cx="5169293" cy="1699506"/>
            </a:xfrm>
          </p:grpSpPr>
          <p:sp>
            <p:nvSpPr>
              <p:cNvPr id="65" name="Google Shape;65;p38"/>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38"/>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7" name="Google Shape;67;p38"/>
            <p:cNvGrpSpPr/>
            <p:nvPr/>
          </p:nvGrpSpPr>
          <p:grpSpPr>
            <a:xfrm flipH="1">
              <a:off x="5578209" y="4646738"/>
              <a:ext cx="2199863" cy="304563"/>
              <a:chOff x="-5827153" y="330075"/>
              <a:chExt cx="12276019" cy="1699569"/>
            </a:xfrm>
          </p:grpSpPr>
          <p:sp>
            <p:nvSpPr>
              <p:cNvPr id="68" name="Google Shape;68;p38"/>
              <p:cNvSpPr/>
              <p:nvPr/>
            </p:nvSpPr>
            <p:spPr>
              <a:xfrm>
                <a:off x="-5827153" y="330144"/>
                <a:ext cx="106122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38"/>
              <p:cNvSpPr/>
              <p:nvPr/>
            </p:nvSpPr>
            <p:spPr>
              <a:xfrm>
                <a:off x="4749366"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70" name="Google Shape;70;p38"/>
          <p:cNvGrpSpPr/>
          <p:nvPr/>
        </p:nvGrpSpPr>
        <p:grpSpPr>
          <a:xfrm>
            <a:off x="-4" y="40"/>
            <a:ext cx="7072430" cy="1327315"/>
            <a:chOff x="-4" y="40"/>
            <a:chExt cx="7072430" cy="1327315"/>
          </a:xfrm>
        </p:grpSpPr>
        <p:sp>
          <p:nvSpPr>
            <p:cNvPr id="71" name="Google Shape;71;p38"/>
            <p:cNvSpPr/>
            <p:nvPr/>
          </p:nvSpPr>
          <p:spPr>
            <a:xfrm>
              <a:off x="6292649" y="126425"/>
              <a:ext cx="779700" cy="259800"/>
            </a:xfrm>
            <a:prstGeom prst="triangle">
              <a:avLst>
                <a:gd fmla="val 3242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nvGrpSpPr>
            <p:cNvPr id="72" name="Google Shape;72;p38"/>
            <p:cNvGrpSpPr/>
            <p:nvPr/>
          </p:nvGrpSpPr>
          <p:grpSpPr>
            <a:xfrm flipH="1" rot="10800000">
              <a:off x="3" y="40"/>
              <a:ext cx="6756168" cy="1327315"/>
              <a:chOff x="-2168138" y="330075"/>
              <a:chExt cx="8650663" cy="1699506"/>
            </a:xfrm>
          </p:grpSpPr>
          <p:sp>
            <p:nvSpPr>
              <p:cNvPr id="73" name="Google Shape;73;p38"/>
              <p:cNvSpPr/>
              <p:nvPr/>
            </p:nvSpPr>
            <p:spPr>
              <a:xfrm>
                <a:off x="-2168138" y="330081"/>
                <a:ext cx="69582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74" name="Google Shape;74;p38"/>
              <p:cNvSpPr/>
              <p:nvPr/>
            </p:nvSpPr>
            <p:spPr>
              <a:xfrm>
                <a:off x="4783025"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75" name="Google Shape;75;p38"/>
            <p:cNvGrpSpPr/>
            <p:nvPr/>
          </p:nvGrpSpPr>
          <p:grpSpPr>
            <a:xfrm flipH="1" rot="10800000">
              <a:off x="-4" y="381007"/>
              <a:ext cx="7072430" cy="771744"/>
              <a:chOff x="-9092084" y="330075"/>
              <a:chExt cx="15574609" cy="1699501"/>
            </a:xfrm>
          </p:grpSpPr>
          <p:sp>
            <p:nvSpPr>
              <p:cNvPr id="76" name="Google Shape;76;p38"/>
              <p:cNvSpPr/>
              <p:nvPr/>
            </p:nvSpPr>
            <p:spPr>
              <a:xfrm>
                <a:off x="-9092084" y="330076"/>
                <a:ext cx="13882200" cy="1699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77" name="Google Shape;77;p38"/>
              <p:cNvSpPr/>
              <p:nvPr/>
            </p:nvSpPr>
            <p:spPr>
              <a:xfrm>
                <a:off x="4783025" y="330075"/>
                <a:ext cx="1699500" cy="16995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sp>
        <p:nvSpPr>
          <p:cNvPr id="78" name="Google Shape;78;p38"/>
          <p:cNvSpPr txBox="1"/>
          <p:nvPr>
            <p:ph type="title"/>
          </p:nvPr>
        </p:nvSpPr>
        <p:spPr>
          <a:xfrm>
            <a:off x="814275" y="392575"/>
            <a:ext cx="5492400" cy="7662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000"/>
              <a:buNone/>
              <a:defRPr/>
            </a:lvl1pPr>
            <a:lvl2pPr lvl="1" algn="l">
              <a:lnSpc>
                <a:spcPct val="100000"/>
              </a:lnSpc>
              <a:spcBef>
                <a:spcPts val="0"/>
              </a:spcBef>
              <a:spcAft>
                <a:spcPts val="0"/>
              </a:spcAft>
              <a:buSzPts val="2000"/>
              <a:buNone/>
              <a:defRPr/>
            </a:lvl2pPr>
            <a:lvl3pPr lvl="2" algn="l">
              <a:lnSpc>
                <a:spcPct val="100000"/>
              </a:lnSpc>
              <a:spcBef>
                <a:spcPts val="0"/>
              </a:spcBef>
              <a:spcAft>
                <a:spcPts val="0"/>
              </a:spcAft>
              <a:buSzPts val="2000"/>
              <a:buNone/>
              <a:defRPr/>
            </a:lvl3pPr>
            <a:lvl4pPr lvl="3" algn="l">
              <a:lnSpc>
                <a:spcPct val="100000"/>
              </a:lnSpc>
              <a:spcBef>
                <a:spcPts val="0"/>
              </a:spcBef>
              <a:spcAft>
                <a:spcPts val="0"/>
              </a:spcAft>
              <a:buSzPts val="2000"/>
              <a:buNone/>
              <a:defRPr/>
            </a:lvl4pPr>
            <a:lvl5pPr lvl="4" algn="l">
              <a:lnSpc>
                <a:spcPct val="100000"/>
              </a:lnSpc>
              <a:spcBef>
                <a:spcPts val="0"/>
              </a:spcBef>
              <a:spcAft>
                <a:spcPts val="0"/>
              </a:spcAft>
              <a:buSzPts val="2000"/>
              <a:buNone/>
              <a:defRPr/>
            </a:lvl5pPr>
            <a:lvl6pPr lvl="5" algn="l">
              <a:lnSpc>
                <a:spcPct val="100000"/>
              </a:lnSpc>
              <a:spcBef>
                <a:spcPts val="0"/>
              </a:spcBef>
              <a:spcAft>
                <a:spcPts val="0"/>
              </a:spcAft>
              <a:buSzPts val="2000"/>
              <a:buNone/>
              <a:defRPr/>
            </a:lvl6pPr>
            <a:lvl7pPr lvl="6" algn="l">
              <a:lnSpc>
                <a:spcPct val="100000"/>
              </a:lnSpc>
              <a:spcBef>
                <a:spcPts val="0"/>
              </a:spcBef>
              <a:spcAft>
                <a:spcPts val="0"/>
              </a:spcAft>
              <a:buSzPts val="2000"/>
              <a:buNone/>
              <a:defRPr/>
            </a:lvl7pPr>
            <a:lvl8pPr lvl="7" algn="l">
              <a:lnSpc>
                <a:spcPct val="100000"/>
              </a:lnSpc>
              <a:spcBef>
                <a:spcPts val="0"/>
              </a:spcBef>
              <a:spcAft>
                <a:spcPts val="0"/>
              </a:spcAft>
              <a:buSzPts val="2000"/>
              <a:buNone/>
              <a:defRPr/>
            </a:lvl8pPr>
            <a:lvl9pPr lvl="8" algn="l">
              <a:lnSpc>
                <a:spcPct val="100000"/>
              </a:lnSpc>
              <a:spcBef>
                <a:spcPts val="0"/>
              </a:spcBef>
              <a:spcAft>
                <a:spcPts val="0"/>
              </a:spcAft>
              <a:buSzPts val="2000"/>
              <a:buNone/>
              <a:defRPr/>
            </a:lvl9pPr>
          </a:lstStyle>
          <a:p/>
        </p:txBody>
      </p:sp>
      <p:sp>
        <p:nvSpPr>
          <p:cNvPr id="79" name="Google Shape;79;p38"/>
          <p:cNvSpPr txBox="1"/>
          <p:nvPr>
            <p:ph idx="1" type="body"/>
          </p:nvPr>
        </p:nvSpPr>
        <p:spPr>
          <a:xfrm>
            <a:off x="814275" y="1327350"/>
            <a:ext cx="6132600" cy="3145500"/>
          </a:xfrm>
          <a:prstGeom prst="rect">
            <a:avLst/>
          </a:prstGeom>
          <a:noFill/>
          <a:ln>
            <a:noFill/>
          </a:ln>
        </p:spPr>
        <p:txBody>
          <a:bodyPr anchorCtr="0" anchor="ctr" bIns="91425" lIns="91425" spcFirstLastPara="1" rIns="91425" wrap="square" tIns="91425">
            <a:noAutofit/>
          </a:bodyPr>
          <a:lstStyle>
            <a:lvl1pPr indent="-381000" lvl="0" marL="457200" algn="l">
              <a:lnSpc>
                <a:spcPct val="100000"/>
              </a:lnSpc>
              <a:spcBef>
                <a:spcPts val="600"/>
              </a:spcBef>
              <a:spcAft>
                <a:spcPts val="0"/>
              </a:spcAft>
              <a:buSzPts val="2400"/>
              <a:buChar char="▰"/>
              <a:defRPr/>
            </a:lvl1pPr>
            <a:lvl2pPr indent="-381000" lvl="1" marL="914400" algn="l">
              <a:lnSpc>
                <a:spcPct val="100000"/>
              </a:lnSpc>
              <a:spcBef>
                <a:spcPts val="1000"/>
              </a:spcBef>
              <a:spcAft>
                <a:spcPts val="0"/>
              </a:spcAft>
              <a:buSzPts val="2400"/>
              <a:buChar char="▻"/>
              <a:defRPr/>
            </a:lvl2pPr>
            <a:lvl3pPr indent="-381000" lvl="2" marL="1371600" algn="l">
              <a:lnSpc>
                <a:spcPct val="100000"/>
              </a:lnSpc>
              <a:spcBef>
                <a:spcPts val="1000"/>
              </a:spcBef>
              <a:spcAft>
                <a:spcPts val="0"/>
              </a:spcAft>
              <a:buSzPts val="2400"/>
              <a:buChar char="▻"/>
              <a:defRPr/>
            </a:lvl3pPr>
            <a:lvl4pPr indent="-381000" lvl="3" marL="1828800" algn="l">
              <a:lnSpc>
                <a:spcPct val="100000"/>
              </a:lnSpc>
              <a:spcBef>
                <a:spcPts val="1000"/>
              </a:spcBef>
              <a:spcAft>
                <a:spcPts val="0"/>
              </a:spcAft>
              <a:buSzPts val="2400"/>
              <a:buChar char="▻"/>
              <a:defRPr/>
            </a:lvl4pPr>
            <a:lvl5pPr indent="-381000" lvl="4" marL="2286000" algn="l">
              <a:lnSpc>
                <a:spcPct val="100000"/>
              </a:lnSpc>
              <a:spcBef>
                <a:spcPts val="1000"/>
              </a:spcBef>
              <a:spcAft>
                <a:spcPts val="0"/>
              </a:spcAft>
              <a:buSzPts val="2400"/>
              <a:buChar char="▻"/>
              <a:defRPr/>
            </a:lvl5pPr>
            <a:lvl6pPr indent="-381000" lvl="5" marL="2743200" algn="l">
              <a:lnSpc>
                <a:spcPct val="100000"/>
              </a:lnSpc>
              <a:spcBef>
                <a:spcPts val="1000"/>
              </a:spcBef>
              <a:spcAft>
                <a:spcPts val="0"/>
              </a:spcAft>
              <a:buSzPts val="2400"/>
              <a:buChar char="▻"/>
              <a:defRPr/>
            </a:lvl6pPr>
            <a:lvl7pPr indent="-381000" lvl="6" marL="3200400" algn="l">
              <a:lnSpc>
                <a:spcPct val="100000"/>
              </a:lnSpc>
              <a:spcBef>
                <a:spcPts val="1000"/>
              </a:spcBef>
              <a:spcAft>
                <a:spcPts val="0"/>
              </a:spcAft>
              <a:buSzPts val="2400"/>
              <a:buChar char="▻"/>
              <a:defRPr/>
            </a:lvl7pPr>
            <a:lvl8pPr indent="-381000" lvl="7" marL="3657600" algn="l">
              <a:lnSpc>
                <a:spcPct val="100000"/>
              </a:lnSpc>
              <a:spcBef>
                <a:spcPts val="1000"/>
              </a:spcBef>
              <a:spcAft>
                <a:spcPts val="0"/>
              </a:spcAft>
              <a:buSzPts val="2400"/>
              <a:buChar char="▻"/>
              <a:defRPr/>
            </a:lvl8pPr>
            <a:lvl9pPr indent="-381000" lvl="8" marL="4114800" algn="l">
              <a:lnSpc>
                <a:spcPct val="100000"/>
              </a:lnSpc>
              <a:spcBef>
                <a:spcPts val="1000"/>
              </a:spcBef>
              <a:spcAft>
                <a:spcPts val="1000"/>
              </a:spcAft>
              <a:buSzPts val="2400"/>
              <a:buChar char="▻"/>
              <a:defRPr/>
            </a:lvl9pPr>
          </a:lstStyle>
          <a:p/>
        </p:txBody>
      </p:sp>
      <p:sp>
        <p:nvSpPr>
          <p:cNvPr id="80" name="Google Shape;80;p38"/>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81" name="Shape 81"/>
        <p:cNvGrpSpPr/>
        <p:nvPr/>
      </p:nvGrpSpPr>
      <p:grpSpPr>
        <a:xfrm>
          <a:off x="0" y="0"/>
          <a:ext cx="0" cy="0"/>
          <a:chOff x="0" y="0"/>
          <a:chExt cx="0" cy="0"/>
        </a:xfrm>
      </p:grpSpPr>
      <p:grpSp>
        <p:nvGrpSpPr>
          <p:cNvPr id="82" name="Google Shape;82;p39"/>
          <p:cNvGrpSpPr/>
          <p:nvPr/>
        </p:nvGrpSpPr>
        <p:grpSpPr>
          <a:xfrm>
            <a:off x="-4" y="40"/>
            <a:ext cx="7072430" cy="1327315"/>
            <a:chOff x="-4" y="40"/>
            <a:chExt cx="7072430" cy="1327315"/>
          </a:xfrm>
        </p:grpSpPr>
        <p:sp>
          <p:nvSpPr>
            <p:cNvPr id="83" name="Google Shape;83;p39"/>
            <p:cNvSpPr/>
            <p:nvPr/>
          </p:nvSpPr>
          <p:spPr>
            <a:xfrm>
              <a:off x="6292649" y="126425"/>
              <a:ext cx="779700" cy="259800"/>
            </a:xfrm>
            <a:prstGeom prst="triangle">
              <a:avLst>
                <a:gd fmla="val 3242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nvGrpSpPr>
            <p:cNvPr id="84" name="Google Shape;84;p39"/>
            <p:cNvGrpSpPr/>
            <p:nvPr/>
          </p:nvGrpSpPr>
          <p:grpSpPr>
            <a:xfrm flipH="1" rot="10800000">
              <a:off x="3" y="40"/>
              <a:ext cx="6756168" cy="1327315"/>
              <a:chOff x="-2168138" y="330075"/>
              <a:chExt cx="8650663" cy="1699506"/>
            </a:xfrm>
          </p:grpSpPr>
          <p:sp>
            <p:nvSpPr>
              <p:cNvPr id="85" name="Google Shape;85;p39"/>
              <p:cNvSpPr/>
              <p:nvPr/>
            </p:nvSpPr>
            <p:spPr>
              <a:xfrm>
                <a:off x="-2168138" y="330081"/>
                <a:ext cx="69582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86" name="Google Shape;86;p39"/>
              <p:cNvSpPr/>
              <p:nvPr/>
            </p:nvSpPr>
            <p:spPr>
              <a:xfrm>
                <a:off x="4783025"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nvGrpSpPr>
            <p:cNvPr id="87" name="Google Shape;87;p39"/>
            <p:cNvGrpSpPr/>
            <p:nvPr/>
          </p:nvGrpSpPr>
          <p:grpSpPr>
            <a:xfrm flipH="1" rot="10800000">
              <a:off x="-4" y="381007"/>
              <a:ext cx="7072430" cy="771744"/>
              <a:chOff x="-9092084" y="330075"/>
              <a:chExt cx="15574609" cy="1699501"/>
            </a:xfrm>
          </p:grpSpPr>
          <p:sp>
            <p:nvSpPr>
              <p:cNvPr id="88" name="Google Shape;88;p39"/>
              <p:cNvSpPr/>
              <p:nvPr/>
            </p:nvSpPr>
            <p:spPr>
              <a:xfrm>
                <a:off x="-9092084" y="330076"/>
                <a:ext cx="13882200" cy="1699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sp>
            <p:nvSpPr>
              <p:cNvPr id="89" name="Google Shape;89;p39"/>
              <p:cNvSpPr/>
              <p:nvPr/>
            </p:nvSpPr>
            <p:spPr>
              <a:xfrm>
                <a:off x="4783025" y="330075"/>
                <a:ext cx="1699500" cy="16995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vo"/>
                  <a:ea typeface="Arvo"/>
                  <a:cs typeface="Arvo"/>
                  <a:sym typeface="Arvo"/>
                </a:endParaRPr>
              </a:p>
            </p:txBody>
          </p:sp>
        </p:grpSp>
      </p:grpSp>
      <p:grpSp>
        <p:nvGrpSpPr>
          <p:cNvPr id="90" name="Google Shape;90;p39"/>
          <p:cNvGrpSpPr/>
          <p:nvPr/>
        </p:nvGrpSpPr>
        <p:grpSpPr>
          <a:xfrm>
            <a:off x="6946842" y="4472723"/>
            <a:ext cx="2202830" cy="670795"/>
            <a:chOff x="5575242" y="4472723"/>
            <a:chExt cx="2202830" cy="670795"/>
          </a:xfrm>
        </p:grpSpPr>
        <p:sp>
          <p:nvSpPr>
            <p:cNvPr id="91" name="Google Shape;91;p39"/>
            <p:cNvSpPr/>
            <p:nvPr/>
          </p:nvSpPr>
          <p:spPr>
            <a:xfrm rot="10800000">
              <a:off x="5575242"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2" name="Google Shape;92;p39"/>
            <p:cNvGrpSpPr/>
            <p:nvPr/>
          </p:nvGrpSpPr>
          <p:grpSpPr>
            <a:xfrm flipH="1">
              <a:off x="5734850" y="4472723"/>
              <a:ext cx="2040837" cy="670795"/>
              <a:chOff x="1297954" y="330075"/>
              <a:chExt cx="5169293" cy="1699506"/>
            </a:xfrm>
          </p:grpSpPr>
          <p:sp>
            <p:nvSpPr>
              <p:cNvPr id="93" name="Google Shape;93;p39"/>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39"/>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 name="Google Shape;95;p39"/>
            <p:cNvGrpSpPr/>
            <p:nvPr/>
          </p:nvGrpSpPr>
          <p:grpSpPr>
            <a:xfrm flipH="1">
              <a:off x="5578209" y="4646738"/>
              <a:ext cx="2199863" cy="304563"/>
              <a:chOff x="-5827153" y="330075"/>
              <a:chExt cx="12276019" cy="1699569"/>
            </a:xfrm>
          </p:grpSpPr>
          <p:sp>
            <p:nvSpPr>
              <p:cNvPr id="96" name="Google Shape;96;p39"/>
              <p:cNvSpPr/>
              <p:nvPr/>
            </p:nvSpPr>
            <p:spPr>
              <a:xfrm>
                <a:off x="-5827153" y="330144"/>
                <a:ext cx="106122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39"/>
              <p:cNvSpPr/>
              <p:nvPr/>
            </p:nvSpPr>
            <p:spPr>
              <a:xfrm>
                <a:off x="4749366"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98" name="Google Shape;98;p39"/>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000"/>
              <a:buNone/>
              <a:defRPr/>
            </a:lvl1pPr>
            <a:lvl2pPr lvl="1" algn="l">
              <a:lnSpc>
                <a:spcPct val="100000"/>
              </a:lnSpc>
              <a:spcBef>
                <a:spcPts val="0"/>
              </a:spcBef>
              <a:spcAft>
                <a:spcPts val="0"/>
              </a:spcAft>
              <a:buSzPts val="2000"/>
              <a:buNone/>
              <a:defRPr/>
            </a:lvl2pPr>
            <a:lvl3pPr lvl="2" algn="l">
              <a:lnSpc>
                <a:spcPct val="100000"/>
              </a:lnSpc>
              <a:spcBef>
                <a:spcPts val="0"/>
              </a:spcBef>
              <a:spcAft>
                <a:spcPts val="0"/>
              </a:spcAft>
              <a:buSzPts val="2000"/>
              <a:buNone/>
              <a:defRPr/>
            </a:lvl3pPr>
            <a:lvl4pPr lvl="3" algn="l">
              <a:lnSpc>
                <a:spcPct val="100000"/>
              </a:lnSpc>
              <a:spcBef>
                <a:spcPts val="0"/>
              </a:spcBef>
              <a:spcAft>
                <a:spcPts val="0"/>
              </a:spcAft>
              <a:buSzPts val="2000"/>
              <a:buNone/>
              <a:defRPr/>
            </a:lvl4pPr>
            <a:lvl5pPr lvl="4" algn="l">
              <a:lnSpc>
                <a:spcPct val="100000"/>
              </a:lnSpc>
              <a:spcBef>
                <a:spcPts val="0"/>
              </a:spcBef>
              <a:spcAft>
                <a:spcPts val="0"/>
              </a:spcAft>
              <a:buSzPts val="2000"/>
              <a:buNone/>
              <a:defRPr/>
            </a:lvl5pPr>
            <a:lvl6pPr lvl="5" algn="l">
              <a:lnSpc>
                <a:spcPct val="100000"/>
              </a:lnSpc>
              <a:spcBef>
                <a:spcPts val="0"/>
              </a:spcBef>
              <a:spcAft>
                <a:spcPts val="0"/>
              </a:spcAft>
              <a:buSzPts val="2000"/>
              <a:buNone/>
              <a:defRPr/>
            </a:lvl6pPr>
            <a:lvl7pPr lvl="6" algn="l">
              <a:lnSpc>
                <a:spcPct val="100000"/>
              </a:lnSpc>
              <a:spcBef>
                <a:spcPts val="0"/>
              </a:spcBef>
              <a:spcAft>
                <a:spcPts val="0"/>
              </a:spcAft>
              <a:buSzPts val="2000"/>
              <a:buNone/>
              <a:defRPr/>
            </a:lvl7pPr>
            <a:lvl8pPr lvl="7" algn="l">
              <a:lnSpc>
                <a:spcPct val="100000"/>
              </a:lnSpc>
              <a:spcBef>
                <a:spcPts val="0"/>
              </a:spcBef>
              <a:spcAft>
                <a:spcPts val="0"/>
              </a:spcAft>
              <a:buSzPts val="2000"/>
              <a:buNone/>
              <a:defRPr/>
            </a:lvl8pPr>
            <a:lvl9pPr lvl="8" algn="l">
              <a:lnSpc>
                <a:spcPct val="100000"/>
              </a:lnSpc>
              <a:spcBef>
                <a:spcPts val="0"/>
              </a:spcBef>
              <a:spcAft>
                <a:spcPts val="0"/>
              </a:spcAft>
              <a:buSzPts val="2000"/>
              <a:buNone/>
              <a:defRPr/>
            </a:lvl9pPr>
          </a:lstStyle>
          <a:p/>
        </p:txBody>
      </p:sp>
      <p:sp>
        <p:nvSpPr>
          <p:cNvPr id="99" name="Google Shape;99;p39"/>
          <p:cNvSpPr txBox="1"/>
          <p:nvPr>
            <p:ph idx="1" type="body"/>
          </p:nvPr>
        </p:nvSpPr>
        <p:spPr>
          <a:xfrm>
            <a:off x="814275" y="1537988"/>
            <a:ext cx="3378300" cy="27243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1000"/>
              </a:spcBef>
              <a:spcAft>
                <a:spcPts val="0"/>
              </a:spcAft>
              <a:buSzPts val="2000"/>
              <a:buChar char="▻"/>
              <a:defRPr sz="2000"/>
            </a:lvl2pPr>
            <a:lvl3pPr indent="-355600" lvl="2" marL="1371600" algn="l">
              <a:lnSpc>
                <a:spcPct val="100000"/>
              </a:lnSpc>
              <a:spcBef>
                <a:spcPts val="1000"/>
              </a:spcBef>
              <a:spcAft>
                <a:spcPts val="0"/>
              </a:spcAft>
              <a:buSzPts val="2000"/>
              <a:buChar char="▻"/>
              <a:defRPr sz="2000"/>
            </a:lvl3pPr>
            <a:lvl4pPr indent="-355600" lvl="3" marL="1828800" algn="l">
              <a:lnSpc>
                <a:spcPct val="100000"/>
              </a:lnSpc>
              <a:spcBef>
                <a:spcPts val="1000"/>
              </a:spcBef>
              <a:spcAft>
                <a:spcPts val="0"/>
              </a:spcAft>
              <a:buSzPts val="2000"/>
              <a:buChar char="▻"/>
              <a:defRPr sz="2000"/>
            </a:lvl4pPr>
            <a:lvl5pPr indent="-355600" lvl="4" marL="2286000" algn="l">
              <a:lnSpc>
                <a:spcPct val="100000"/>
              </a:lnSpc>
              <a:spcBef>
                <a:spcPts val="1000"/>
              </a:spcBef>
              <a:spcAft>
                <a:spcPts val="0"/>
              </a:spcAft>
              <a:buSzPts val="2000"/>
              <a:buChar char="▻"/>
              <a:defRPr sz="2000"/>
            </a:lvl5pPr>
            <a:lvl6pPr indent="-355600" lvl="5" marL="2743200" algn="l">
              <a:lnSpc>
                <a:spcPct val="100000"/>
              </a:lnSpc>
              <a:spcBef>
                <a:spcPts val="1000"/>
              </a:spcBef>
              <a:spcAft>
                <a:spcPts val="0"/>
              </a:spcAft>
              <a:buSzPts val="2000"/>
              <a:buChar char="▻"/>
              <a:defRPr sz="2000"/>
            </a:lvl6pPr>
            <a:lvl7pPr indent="-355600" lvl="6" marL="3200400" algn="l">
              <a:lnSpc>
                <a:spcPct val="100000"/>
              </a:lnSpc>
              <a:spcBef>
                <a:spcPts val="1000"/>
              </a:spcBef>
              <a:spcAft>
                <a:spcPts val="0"/>
              </a:spcAft>
              <a:buSzPts val="2000"/>
              <a:buChar char="▻"/>
              <a:defRPr sz="2000"/>
            </a:lvl7pPr>
            <a:lvl8pPr indent="-355600" lvl="7" marL="3657600" algn="l">
              <a:lnSpc>
                <a:spcPct val="100000"/>
              </a:lnSpc>
              <a:spcBef>
                <a:spcPts val="1000"/>
              </a:spcBef>
              <a:spcAft>
                <a:spcPts val="0"/>
              </a:spcAft>
              <a:buSzPts val="2000"/>
              <a:buChar char="▻"/>
              <a:defRPr sz="2000"/>
            </a:lvl8pPr>
            <a:lvl9pPr indent="-355600" lvl="8" marL="4114800" algn="l">
              <a:lnSpc>
                <a:spcPct val="100000"/>
              </a:lnSpc>
              <a:spcBef>
                <a:spcPts val="1000"/>
              </a:spcBef>
              <a:spcAft>
                <a:spcPts val="1000"/>
              </a:spcAft>
              <a:buSzPts val="2000"/>
              <a:buChar char="▻"/>
              <a:defRPr sz="2000"/>
            </a:lvl9pPr>
          </a:lstStyle>
          <a:p/>
        </p:txBody>
      </p:sp>
      <p:sp>
        <p:nvSpPr>
          <p:cNvPr id="100" name="Google Shape;100;p39"/>
          <p:cNvSpPr txBox="1"/>
          <p:nvPr>
            <p:ph idx="2" type="body"/>
          </p:nvPr>
        </p:nvSpPr>
        <p:spPr>
          <a:xfrm>
            <a:off x="4396123" y="1537988"/>
            <a:ext cx="3378300" cy="27243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1000"/>
              </a:spcBef>
              <a:spcAft>
                <a:spcPts val="0"/>
              </a:spcAft>
              <a:buSzPts val="2000"/>
              <a:buChar char="▻"/>
              <a:defRPr sz="2000"/>
            </a:lvl2pPr>
            <a:lvl3pPr indent="-355600" lvl="2" marL="1371600" algn="l">
              <a:lnSpc>
                <a:spcPct val="100000"/>
              </a:lnSpc>
              <a:spcBef>
                <a:spcPts val="1000"/>
              </a:spcBef>
              <a:spcAft>
                <a:spcPts val="0"/>
              </a:spcAft>
              <a:buSzPts val="2000"/>
              <a:buChar char="▻"/>
              <a:defRPr sz="2000"/>
            </a:lvl3pPr>
            <a:lvl4pPr indent="-355600" lvl="3" marL="1828800" algn="l">
              <a:lnSpc>
                <a:spcPct val="100000"/>
              </a:lnSpc>
              <a:spcBef>
                <a:spcPts val="1000"/>
              </a:spcBef>
              <a:spcAft>
                <a:spcPts val="0"/>
              </a:spcAft>
              <a:buSzPts val="2000"/>
              <a:buChar char="▻"/>
              <a:defRPr sz="2000"/>
            </a:lvl4pPr>
            <a:lvl5pPr indent="-355600" lvl="4" marL="2286000" algn="l">
              <a:lnSpc>
                <a:spcPct val="100000"/>
              </a:lnSpc>
              <a:spcBef>
                <a:spcPts val="1000"/>
              </a:spcBef>
              <a:spcAft>
                <a:spcPts val="0"/>
              </a:spcAft>
              <a:buSzPts val="2000"/>
              <a:buChar char="▻"/>
              <a:defRPr sz="2000"/>
            </a:lvl5pPr>
            <a:lvl6pPr indent="-355600" lvl="5" marL="2743200" algn="l">
              <a:lnSpc>
                <a:spcPct val="100000"/>
              </a:lnSpc>
              <a:spcBef>
                <a:spcPts val="1000"/>
              </a:spcBef>
              <a:spcAft>
                <a:spcPts val="0"/>
              </a:spcAft>
              <a:buSzPts val="2000"/>
              <a:buChar char="▻"/>
              <a:defRPr sz="2000"/>
            </a:lvl6pPr>
            <a:lvl7pPr indent="-355600" lvl="6" marL="3200400" algn="l">
              <a:lnSpc>
                <a:spcPct val="100000"/>
              </a:lnSpc>
              <a:spcBef>
                <a:spcPts val="1000"/>
              </a:spcBef>
              <a:spcAft>
                <a:spcPts val="0"/>
              </a:spcAft>
              <a:buSzPts val="2000"/>
              <a:buChar char="▻"/>
              <a:defRPr sz="2000"/>
            </a:lvl7pPr>
            <a:lvl8pPr indent="-355600" lvl="7" marL="3657600" algn="l">
              <a:lnSpc>
                <a:spcPct val="100000"/>
              </a:lnSpc>
              <a:spcBef>
                <a:spcPts val="1000"/>
              </a:spcBef>
              <a:spcAft>
                <a:spcPts val="0"/>
              </a:spcAft>
              <a:buSzPts val="2000"/>
              <a:buChar char="▻"/>
              <a:defRPr sz="2000"/>
            </a:lvl8pPr>
            <a:lvl9pPr indent="-355600" lvl="8" marL="4114800" algn="l">
              <a:lnSpc>
                <a:spcPct val="100000"/>
              </a:lnSpc>
              <a:spcBef>
                <a:spcPts val="1000"/>
              </a:spcBef>
              <a:spcAft>
                <a:spcPts val="1000"/>
              </a:spcAft>
              <a:buSzPts val="2000"/>
              <a:buChar char="▻"/>
              <a:defRPr sz="2000"/>
            </a:lvl9pPr>
          </a:lstStyle>
          <a:p/>
        </p:txBody>
      </p:sp>
      <p:sp>
        <p:nvSpPr>
          <p:cNvPr id="101" name="Google Shape;101;p39"/>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2" name="Shape 102"/>
        <p:cNvGrpSpPr/>
        <p:nvPr/>
      </p:nvGrpSpPr>
      <p:grpSpPr>
        <a:xfrm>
          <a:off x="0" y="0"/>
          <a:ext cx="0" cy="0"/>
          <a:chOff x="0" y="0"/>
          <a:chExt cx="0" cy="0"/>
        </a:xfrm>
      </p:grpSpPr>
      <p:grpSp>
        <p:nvGrpSpPr>
          <p:cNvPr id="103" name="Google Shape;103;p40"/>
          <p:cNvGrpSpPr/>
          <p:nvPr/>
        </p:nvGrpSpPr>
        <p:grpSpPr>
          <a:xfrm rot="10800000">
            <a:off x="-8" y="-2"/>
            <a:ext cx="2202830" cy="670795"/>
            <a:chOff x="5575242" y="4472723"/>
            <a:chExt cx="2202830" cy="670795"/>
          </a:xfrm>
        </p:grpSpPr>
        <p:sp>
          <p:nvSpPr>
            <p:cNvPr id="104" name="Google Shape;104;p40"/>
            <p:cNvSpPr/>
            <p:nvPr/>
          </p:nvSpPr>
          <p:spPr>
            <a:xfrm rot="10800000">
              <a:off x="5575242" y="4948334"/>
              <a:ext cx="394200" cy="131400"/>
            </a:xfrm>
            <a:prstGeom prst="triangle">
              <a:avLst>
                <a:gd fmla="val 3242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5" name="Google Shape;105;p40"/>
            <p:cNvGrpSpPr/>
            <p:nvPr/>
          </p:nvGrpSpPr>
          <p:grpSpPr>
            <a:xfrm flipH="1">
              <a:off x="5734850" y="4472723"/>
              <a:ext cx="2040837" cy="670795"/>
              <a:chOff x="1297954" y="330075"/>
              <a:chExt cx="5169293" cy="1699506"/>
            </a:xfrm>
          </p:grpSpPr>
          <p:sp>
            <p:nvSpPr>
              <p:cNvPr id="106" name="Google Shape;106;p40"/>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40"/>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8" name="Google Shape;108;p40"/>
            <p:cNvGrpSpPr/>
            <p:nvPr/>
          </p:nvGrpSpPr>
          <p:grpSpPr>
            <a:xfrm flipH="1">
              <a:off x="5578209" y="4646738"/>
              <a:ext cx="2199863" cy="304563"/>
              <a:chOff x="-5827153" y="330075"/>
              <a:chExt cx="12276019" cy="1699569"/>
            </a:xfrm>
          </p:grpSpPr>
          <p:sp>
            <p:nvSpPr>
              <p:cNvPr id="109" name="Google Shape;109;p40"/>
              <p:cNvSpPr/>
              <p:nvPr/>
            </p:nvSpPr>
            <p:spPr>
              <a:xfrm>
                <a:off x="-5827153" y="330144"/>
                <a:ext cx="10612200" cy="1699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40"/>
              <p:cNvSpPr/>
              <p:nvPr/>
            </p:nvSpPr>
            <p:spPr>
              <a:xfrm>
                <a:off x="4749366" y="330075"/>
                <a:ext cx="1699500" cy="16995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11" name="Google Shape;111;p40"/>
          <p:cNvGrpSpPr/>
          <p:nvPr/>
        </p:nvGrpSpPr>
        <p:grpSpPr>
          <a:xfrm>
            <a:off x="6946842" y="4472723"/>
            <a:ext cx="2202830" cy="670795"/>
            <a:chOff x="5575242" y="4472723"/>
            <a:chExt cx="2202830" cy="670795"/>
          </a:xfrm>
        </p:grpSpPr>
        <p:sp>
          <p:nvSpPr>
            <p:cNvPr id="112" name="Google Shape;112;p40"/>
            <p:cNvSpPr/>
            <p:nvPr/>
          </p:nvSpPr>
          <p:spPr>
            <a:xfrm rot="10800000">
              <a:off x="5575242" y="4948334"/>
              <a:ext cx="394200" cy="131400"/>
            </a:xfrm>
            <a:prstGeom prst="triangle">
              <a:avLst>
                <a:gd fmla="val 3242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3" name="Google Shape;113;p40"/>
            <p:cNvGrpSpPr/>
            <p:nvPr/>
          </p:nvGrpSpPr>
          <p:grpSpPr>
            <a:xfrm flipH="1">
              <a:off x="5734850" y="4472723"/>
              <a:ext cx="2040837" cy="670795"/>
              <a:chOff x="1297954" y="330075"/>
              <a:chExt cx="5169293" cy="1699506"/>
            </a:xfrm>
          </p:grpSpPr>
          <p:sp>
            <p:nvSpPr>
              <p:cNvPr id="114" name="Google Shape;114;p40"/>
              <p:cNvSpPr/>
              <p:nvPr/>
            </p:nvSpPr>
            <p:spPr>
              <a:xfrm>
                <a:off x="1297954" y="330081"/>
                <a:ext cx="3476700" cy="1699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40"/>
              <p:cNvSpPr/>
              <p:nvPr/>
            </p:nvSpPr>
            <p:spPr>
              <a:xfrm>
                <a:off x="4767747" y="330075"/>
                <a:ext cx="1699500" cy="1699500"/>
              </a:xfrm>
              <a:prstGeom prst="rtTriangl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6" name="Google Shape;116;p40"/>
            <p:cNvGrpSpPr/>
            <p:nvPr/>
          </p:nvGrpSpPr>
          <p:grpSpPr>
            <a:xfrm flipH="1">
              <a:off x="5578209" y="4646738"/>
              <a:ext cx="2199863" cy="304563"/>
              <a:chOff x="-5827153" y="330075"/>
              <a:chExt cx="12276019" cy="1699569"/>
            </a:xfrm>
          </p:grpSpPr>
          <p:sp>
            <p:nvSpPr>
              <p:cNvPr id="117" name="Google Shape;117;p40"/>
              <p:cNvSpPr/>
              <p:nvPr/>
            </p:nvSpPr>
            <p:spPr>
              <a:xfrm>
                <a:off x="-5827153" y="330144"/>
                <a:ext cx="10612200" cy="1699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40"/>
              <p:cNvSpPr/>
              <p:nvPr/>
            </p:nvSpPr>
            <p:spPr>
              <a:xfrm>
                <a:off x="4749366" y="330075"/>
                <a:ext cx="1699500" cy="16995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119" name="Google Shape;119;p40"/>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34"/>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1pPr>
            <a:lvl2pPr lvl="1"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2pPr>
            <a:lvl3pPr lvl="2"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3pPr>
            <a:lvl4pPr lvl="3"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4pPr>
            <a:lvl5pPr lvl="4"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5pPr>
            <a:lvl6pPr lvl="5"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6pPr>
            <a:lvl7pPr lvl="6"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7pPr>
            <a:lvl8pPr lvl="7"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8pPr>
            <a:lvl9pPr lvl="8" marR="0" rtl="0" algn="l">
              <a:lnSpc>
                <a:spcPct val="100000"/>
              </a:lnSpc>
              <a:spcBef>
                <a:spcPts val="0"/>
              </a:spcBef>
              <a:spcAft>
                <a:spcPts val="0"/>
              </a:spcAft>
              <a:buClr>
                <a:schemeClr val="lt1"/>
              </a:buClr>
              <a:buSzPts val="2000"/>
              <a:buFont typeface="Roboto Condensed"/>
              <a:buNone/>
              <a:defRPr b="1" i="0" sz="2000" u="none" cap="none" strike="noStrike">
                <a:solidFill>
                  <a:schemeClr val="lt1"/>
                </a:solidFill>
                <a:latin typeface="Roboto Condensed"/>
                <a:ea typeface="Roboto Condensed"/>
                <a:cs typeface="Roboto Condensed"/>
                <a:sym typeface="Roboto Condensed"/>
              </a:defRPr>
            </a:lvl9pPr>
          </a:lstStyle>
          <a:p/>
        </p:txBody>
      </p:sp>
      <p:sp>
        <p:nvSpPr>
          <p:cNvPr id="7" name="Google Shape;7;p34"/>
          <p:cNvSpPr txBox="1"/>
          <p:nvPr>
            <p:ph idx="1" type="body"/>
          </p:nvPr>
        </p:nvSpPr>
        <p:spPr>
          <a:xfrm>
            <a:off x="814275" y="1327350"/>
            <a:ext cx="6132600" cy="3145500"/>
          </a:xfrm>
          <a:prstGeom prst="rect">
            <a:avLst/>
          </a:prstGeom>
          <a:noFill/>
          <a:ln>
            <a:noFill/>
          </a:ln>
        </p:spPr>
        <p:txBody>
          <a:bodyPr anchorCtr="0" anchor="ctr" bIns="91425" lIns="91425" spcFirstLastPara="1" rIns="91425" wrap="square" tIns="91425">
            <a:noAutofit/>
          </a:bodyPr>
          <a:lstStyle>
            <a:lvl1pPr indent="-381000" lvl="0" marL="457200" marR="0" rtl="0" algn="l">
              <a:lnSpc>
                <a:spcPct val="100000"/>
              </a:lnSpc>
              <a:spcBef>
                <a:spcPts val="6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1pPr>
            <a:lvl2pPr indent="-381000" lvl="1" marL="9144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2pPr>
            <a:lvl3pPr indent="-381000" lvl="2" marL="13716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3pPr>
            <a:lvl4pPr indent="-381000" lvl="3" marL="18288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4pPr>
            <a:lvl5pPr indent="-381000" lvl="4" marL="22860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5pPr>
            <a:lvl6pPr indent="-381000" lvl="5" marL="27432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6pPr>
            <a:lvl7pPr indent="-381000" lvl="6" marL="32004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7pPr>
            <a:lvl8pPr indent="-381000" lvl="7" marL="3657600" marR="0" rtl="0" algn="l">
              <a:lnSpc>
                <a:spcPct val="100000"/>
              </a:lnSpc>
              <a:spcBef>
                <a:spcPts val="1000"/>
              </a:spcBef>
              <a:spcAft>
                <a:spcPts val="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8pPr>
            <a:lvl9pPr indent="-381000" lvl="8" marL="4114800" marR="0" rtl="0" algn="l">
              <a:lnSpc>
                <a:spcPct val="100000"/>
              </a:lnSpc>
              <a:spcBef>
                <a:spcPts val="1000"/>
              </a:spcBef>
              <a:spcAft>
                <a:spcPts val="1000"/>
              </a:spcAft>
              <a:buClr>
                <a:schemeClr val="accent4"/>
              </a:buClr>
              <a:buSzPts val="2400"/>
              <a:buFont typeface="Roboto Condensed Light"/>
              <a:buChar char="▻"/>
              <a:defRPr b="0" i="0" sz="2400" u="none" cap="none" strike="noStrike">
                <a:solidFill>
                  <a:schemeClr val="dk1"/>
                </a:solidFill>
                <a:latin typeface="Roboto Condensed Light"/>
                <a:ea typeface="Roboto Condensed Light"/>
                <a:cs typeface="Roboto Condensed Light"/>
                <a:sym typeface="Roboto Condensed Light"/>
              </a:defRPr>
            </a:lvl9pPr>
          </a:lstStyle>
          <a:p/>
        </p:txBody>
      </p:sp>
      <p:sp>
        <p:nvSpPr>
          <p:cNvPr id="8" name="Google Shape;8;p34"/>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1pPr>
            <a:lvl2pPr indent="0" lvl="1"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2pPr>
            <a:lvl3pPr indent="0" lvl="2"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3pPr>
            <a:lvl4pPr indent="0" lvl="3"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4pPr>
            <a:lvl5pPr indent="0" lvl="4"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5pPr>
            <a:lvl6pPr indent="0" lvl="5"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6pPr>
            <a:lvl7pPr indent="0" lvl="6"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7pPr>
            <a:lvl8pPr indent="0" lvl="7"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8pPr>
            <a:lvl9pPr indent="0" lvl="8" marL="0" marR="0" rtl="0" algn="r">
              <a:lnSpc>
                <a:spcPct val="100000"/>
              </a:lnSpc>
              <a:spcBef>
                <a:spcPts val="0"/>
              </a:spcBef>
              <a:spcAft>
                <a:spcPts val="0"/>
              </a:spcAft>
              <a:buClr>
                <a:srgbClr val="000000"/>
              </a:buClr>
              <a:buSzPts val="1200"/>
              <a:buFont typeface="Arial"/>
              <a:buNone/>
              <a:defRPr b="1" i="0" sz="1200" u="none" cap="none" strike="noStrike">
                <a:solidFill>
                  <a:schemeClr val="lt1"/>
                </a:solidFill>
                <a:latin typeface="Roboto Condensed"/>
                <a:ea typeface="Roboto Condensed"/>
                <a:cs typeface="Roboto Condensed"/>
                <a:sym typeface="Roboto Condensed"/>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hyperlink" Target="mailto:laurahanono@gmail.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hyperlink" Target="mailto:superogro@hotmail.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hyperlink" Target="mailto:sigi2214@hotmail.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hyperlink" Target="mailto:mfabianacorrea@gmail.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hyperlink" Target="mailto:ffernan1@hotmail.com" TargetMode="External"/><Relationship Id="rId4" Type="http://schemas.openxmlformats.org/officeDocument/2006/relationships/hyperlink" Target="mailto:pselianareynaldo@hot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hyperlink" Target="mailto:jorgidora@gmail.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hyperlink" Target="mailto:ajambri@yahoo.com.a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hyperlink" Target="mailto:fabiandutto@hotmail.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 Id="rId3" Type="http://schemas.openxmlformats.org/officeDocument/2006/relationships/hyperlink" Target="mailto:isajove11@hotmail.com" TargetMode="External"/><Relationship Id="rId4" Type="http://schemas.openxmlformats.org/officeDocument/2006/relationships/hyperlink" Target="mailto:silfacciuto@hotmail.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hyperlink" Target="mailto:rosanasatriano68@hotmai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 Id="rId3" Type="http://schemas.openxmlformats.org/officeDocument/2006/relationships/hyperlink" Target="mailto:andreagulisano@gmail.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 Id="rId3" Type="http://schemas.openxmlformats.org/officeDocument/2006/relationships/hyperlink" Target="mailto:mopabla58@gmail.co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 Id="rId3" Type="http://schemas.openxmlformats.org/officeDocument/2006/relationships/hyperlink" Target="mailto:mcervigni@gmail.co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 Id="rId3" Type="http://schemas.openxmlformats.org/officeDocument/2006/relationships/hyperlink" Target="mailto:ps.lorena@gmail.co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 Id="rId3" Type="http://schemas.openxmlformats.org/officeDocument/2006/relationships/hyperlink" Target="mailto:lindozzimariela@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 Id="rId3" Type="http://schemas.openxmlformats.org/officeDocument/2006/relationships/hyperlink" Target="mailto:andreagulisano@gmail.co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 Id="rId3" Type="http://schemas.openxmlformats.org/officeDocument/2006/relationships/hyperlink" Target="mailto:msflorent@yahoo.com.ar"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2.xml"/><Relationship Id="rId3" Type="http://schemas.openxmlformats.org/officeDocument/2006/relationships/hyperlink" Target="mailto:ignaciofsaenz@gmail.com" TargetMode="External"/><Relationship Id="rId4" Type="http://schemas.openxmlformats.org/officeDocument/2006/relationships/image" Target="../media/image6.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
          <p:cNvSpPr txBox="1"/>
          <p:nvPr>
            <p:ph type="ctrTitle"/>
          </p:nvPr>
        </p:nvSpPr>
        <p:spPr>
          <a:xfrm>
            <a:off x="685800" y="1090750"/>
            <a:ext cx="5367900" cy="2109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4800"/>
              <a:buNone/>
            </a:pPr>
            <a:r>
              <a:rPr lang="en-US"/>
              <a:t>PRÁCTICA PROFESIONAL SUPERVISADA «A» </a:t>
            </a:r>
            <a:endParaRPr/>
          </a:p>
        </p:txBody>
      </p:sp>
      <p:sp>
        <p:nvSpPr>
          <p:cNvPr id="125" name="Google Shape;125;p1"/>
          <p:cNvSpPr txBox="1"/>
          <p:nvPr/>
        </p:nvSpPr>
        <p:spPr>
          <a:xfrm>
            <a:off x="3580000" y="3671900"/>
            <a:ext cx="5564100" cy="1471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1" lang="en-US" sz="2000" u="sng">
                <a:latin typeface="Roboto Condensed"/>
                <a:ea typeface="Roboto Condensed"/>
                <a:cs typeface="Roboto Condensed"/>
                <a:sym typeface="Roboto Condensed"/>
              </a:rPr>
              <a:t>   </a:t>
            </a:r>
            <a:r>
              <a:rPr b="1" i="0" lang="en-US" sz="2000" u="sng" cap="none" strike="noStrike">
                <a:solidFill>
                  <a:srgbClr val="000000"/>
                </a:solidFill>
                <a:latin typeface="Roboto Condensed"/>
                <a:ea typeface="Roboto Condensed"/>
                <a:cs typeface="Roboto Condensed"/>
                <a:sym typeface="Roboto Condensed"/>
              </a:rPr>
              <a:t>P</a:t>
            </a:r>
            <a:r>
              <a:rPr b="1" lang="en-US" sz="2000" u="sng">
                <a:latin typeface="Roboto Condensed"/>
                <a:ea typeface="Roboto Condensed"/>
                <a:cs typeface="Roboto Condensed"/>
                <a:sym typeface="Roboto Condensed"/>
              </a:rPr>
              <a:t>r</a:t>
            </a:r>
            <a:r>
              <a:rPr b="1" i="0" lang="en-US" sz="2000" u="sng" cap="none" strike="noStrike">
                <a:solidFill>
                  <a:srgbClr val="000000"/>
                </a:solidFill>
                <a:latin typeface="Roboto Condensed"/>
                <a:ea typeface="Roboto Condensed"/>
                <a:cs typeface="Roboto Condensed"/>
                <a:sym typeface="Roboto Condensed"/>
              </a:rPr>
              <a:t>ofesores Adjuntos</a:t>
            </a:r>
            <a:r>
              <a:rPr b="1" i="0" lang="en-US" sz="2000" u="none" cap="none" strike="noStrike">
                <a:solidFill>
                  <a:srgbClr val="000000"/>
                </a:solidFill>
                <a:latin typeface="Roboto Condensed"/>
                <a:ea typeface="Roboto Condensed"/>
                <a:cs typeface="Roboto Condensed"/>
                <a:sym typeface="Roboto Condensed"/>
              </a:rPr>
              <a:t>: Ps. Fernanda M. Fernández</a:t>
            </a:r>
            <a:endParaRPr b="1" i="0" sz="2000" u="none" cap="none" strike="noStrike">
              <a:solidFill>
                <a:srgbClr val="000000"/>
              </a:solidFill>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Roboto Condensed"/>
                <a:ea typeface="Roboto Condensed"/>
                <a:cs typeface="Roboto Condensed"/>
                <a:sym typeface="Roboto Condensed"/>
              </a:rPr>
              <a:t>                       Ps. Sergio Ribaudo</a:t>
            </a:r>
            <a:endParaRPr b="1" i="0" sz="2000" u="none" cap="none" strike="noStrike">
              <a:solidFill>
                <a:srgbClr val="000000"/>
              </a:solidFill>
              <a:latin typeface="Roboto Condensed"/>
              <a:ea typeface="Roboto Condensed"/>
              <a:cs typeface="Roboto Condensed"/>
              <a:sym typeface="Roboto Condensed"/>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Roboto Condensed"/>
                <a:ea typeface="Roboto Condensed"/>
                <a:cs typeface="Roboto Condensed"/>
                <a:sym typeface="Roboto Condensed"/>
              </a:rPr>
              <a:t>                                         Ps. Mariela Lindozzi</a:t>
            </a:r>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Roboto Condensed"/>
                <a:ea typeface="Roboto Condensed"/>
                <a:cs typeface="Roboto Condensed"/>
                <a:sym typeface="Roboto Condensed"/>
              </a:rPr>
              <a:t>                                         Ps. Isabel Jové</a:t>
            </a:r>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rgbClr val="000000"/>
              </a:solidFill>
              <a:latin typeface="Roboto Condensed"/>
              <a:ea typeface="Roboto Condensed"/>
              <a:cs typeface="Roboto Condensed"/>
              <a:sym typeface="Roboto Condensed"/>
            </a:endParaRPr>
          </a:p>
          <a:p>
            <a:pPr indent="0" lvl="0" marL="0" marR="0" rtl="0" algn="r">
              <a:lnSpc>
                <a:spcPct val="100000"/>
              </a:lnSpc>
              <a:spcBef>
                <a:spcPts val="0"/>
              </a:spcBef>
              <a:spcAft>
                <a:spcPts val="0"/>
              </a:spcAft>
              <a:buClr>
                <a:srgbClr val="000000"/>
              </a:buClr>
              <a:buSzPts val="2000"/>
              <a:buFont typeface="Arial"/>
              <a:buNone/>
            </a:pPr>
            <a:r>
              <a:t/>
            </a:r>
            <a:endParaRPr b="1" i="0" sz="2000" u="none" cap="none" strike="noStrike">
              <a:solidFill>
                <a:srgbClr val="000000"/>
              </a:solidFill>
              <a:latin typeface="Roboto Condensed"/>
              <a:ea typeface="Roboto Condensed"/>
              <a:cs typeface="Roboto Condensed"/>
              <a:sym typeface="Roboto Condensed"/>
            </a:endParaRPr>
          </a:p>
        </p:txBody>
      </p:sp>
      <p:pic>
        <p:nvPicPr>
          <p:cNvPr descr="CAMPUS VIRTUAL UNR" id="126" name="Google Shape;126;p1"/>
          <p:cNvPicPr preferRelativeResize="0"/>
          <p:nvPr/>
        </p:nvPicPr>
        <p:blipFill rotWithShape="1">
          <a:blip r:embed="rId3">
            <a:alphaModFix/>
          </a:blip>
          <a:srcRect b="0" l="0" r="0" t="0"/>
          <a:stretch/>
        </p:blipFill>
        <p:spPr>
          <a:xfrm>
            <a:off x="3871025" y="79033"/>
            <a:ext cx="1401950" cy="1011717"/>
          </a:xfrm>
          <a:prstGeom prst="rect">
            <a:avLst/>
          </a:prstGeom>
          <a:noFill/>
          <a:ln>
            <a:noFill/>
          </a:ln>
        </p:spPr>
      </p:pic>
      <p:pic>
        <p:nvPicPr>
          <p:cNvPr descr="Asuntos Académicos » Facultad de Psicología Rosario" id="127" name="Google Shape;127;p1"/>
          <p:cNvPicPr preferRelativeResize="0"/>
          <p:nvPr/>
        </p:nvPicPr>
        <p:blipFill rotWithShape="1">
          <a:blip r:embed="rId4">
            <a:alphaModFix/>
          </a:blip>
          <a:srcRect b="0" l="0" r="0" t="0"/>
          <a:stretch/>
        </p:blipFill>
        <p:spPr>
          <a:xfrm>
            <a:off x="7542079" y="1717809"/>
            <a:ext cx="1485785" cy="760641"/>
          </a:xfrm>
          <a:prstGeom prst="rect">
            <a:avLst/>
          </a:prstGeom>
          <a:noFill/>
          <a:ln>
            <a:noFill/>
          </a:ln>
        </p:spPr>
      </p:pic>
      <p:sp>
        <p:nvSpPr>
          <p:cNvPr id="128" name="Google Shape;128;p1"/>
          <p:cNvSpPr txBox="1"/>
          <p:nvPr/>
        </p:nvSpPr>
        <p:spPr>
          <a:xfrm>
            <a:off x="542925" y="3300425"/>
            <a:ext cx="5367900" cy="5232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0"/>
              </a:spcBef>
              <a:spcAft>
                <a:spcPts val="0"/>
              </a:spcAft>
              <a:buClr>
                <a:srgbClr val="000000"/>
              </a:buClr>
              <a:buSzPts val="2200"/>
              <a:buFont typeface="Arial"/>
              <a:buNone/>
            </a:pPr>
            <a:r>
              <a:rPr b="1" i="0" lang="en-US" sz="2200" u="sng" cap="none" strike="noStrike">
                <a:solidFill>
                  <a:srgbClr val="FFC000"/>
                </a:solidFill>
                <a:latin typeface="Roboto Condensed"/>
                <a:ea typeface="Roboto Condensed"/>
                <a:cs typeface="Roboto Condensed"/>
                <a:sym typeface="Roboto Condensed"/>
              </a:rPr>
              <a:t>PROFESOR TITULAR</a:t>
            </a:r>
            <a:r>
              <a:rPr b="1" i="0" lang="en-US" sz="2200" u="none" cap="none" strike="noStrike">
                <a:solidFill>
                  <a:srgbClr val="FFC000"/>
                </a:solidFill>
                <a:latin typeface="Roboto Condensed"/>
                <a:ea typeface="Roboto Condensed"/>
                <a:cs typeface="Roboto Condensed"/>
                <a:sym typeface="Roboto Condensed"/>
              </a:rPr>
              <a:t>: Prof. Dr. Ignacio Saenz</a:t>
            </a:r>
            <a:endParaRPr b="1" i="0" sz="2200" u="none" cap="none" strike="noStrike">
              <a:solidFill>
                <a:srgbClr val="FFC000"/>
              </a:solidFill>
              <a:latin typeface="Roboto Condensed"/>
              <a:ea typeface="Roboto Condensed"/>
              <a:cs typeface="Roboto Condensed"/>
              <a:sym typeface="Roboto Condense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0"/>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lt1"/>
              </a:buClr>
              <a:buSzPts val="2000"/>
              <a:buFont typeface="Roboto Condensed"/>
              <a:buNone/>
            </a:pPr>
            <a:br>
              <a:rPr lang="en-US">
                <a:solidFill>
                  <a:schemeClr val="lt1"/>
                </a:solidFill>
              </a:rPr>
            </a:br>
            <a:r>
              <a:rPr lang="en-US" sz="2200"/>
              <a:t>RÉGIMEN</a:t>
            </a:r>
            <a:r>
              <a:rPr lang="en-US" sz="2200">
                <a:solidFill>
                  <a:schemeClr val="lt1"/>
                </a:solidFill>
              </a:rPr>
              <a:t> DE CURSADO Y </a:t>
            </a:r>
            <a:r>
              <a:rPr lang="en-US" sz="2200"/>
              <a:t>EVALUACIÓN</a:t>
            </a:r>
            <a:br>
              <a:rPr b="1" i="0" lang="en-US" sz="1800" u="none" cap="none" strike="noStrike">
                <a:solidFill>
                  <a:srgbClr val="FF0000"/>
                </a:solidFill>
                <a:highlight>
                  <a:srgbClr val="FFFF00"/>
                </a:highlight>
                <a:latin typeface="Arial"/>
                <a:ea typeface="Arial"/>
                <a:cs typeface="Arial"/>
                <a:sym typeface="Arial"/>
              </a:rPr>
            </a:br>
            <a:endParaRPr sz="2200">
              <a:solidFill>
                <a:schemeClr val="lt1"/>
              </a:solidFill>
            </a:endParaRPr>
          </a:p>
        </p:txBody>
      </p:sp>
      <p:sp>
        <p:nvSpPr>
          <p:cNvPr id="217" name="Google Shape;217;p10"/>
          <p:cNvSpPr txBox="1"/>
          <p:nvPr>
            <p:ph idx="2" type="body"/>
          </p:nvPr>
        </p:nvSpPr>
        <p:spPr>
          <a:xfrm>
            <a:off x="4796349" y="1844900"/>
            <a:ext cx="3982200" cy="2538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600"/>
              </a:spcBef>
              <a:spcAft>
                <a:spcPts val="0"/>
              </a:spcAft>
              <a:buClr>
                <a:schemeClr val="dk1"/>
              </a:buClr>
              <a:buSzPts val="1100"/>
              <a:buNone/>
            </a:pPr>
            <a:r>
              <a:rPr b="1" lang="en-US" sz="1800">
                <a:solidFill>
                  <a:srgbClr val="FF9800"/>
                </a:solidFill>
                <a:latin typeface="Roboto Condensed"/>
                <a:ea typeface="Roboto Condensed"/>
                <a:cs typeface="Roboto Condensed"/>
                <a:sym typeface="Roboto Condensed"/>
              </a:rPr>
              <a:t>CONDICIONES PARA LA </a:t>
            </a:r>
            <a:endParaRPr b="1">
              <a:latin typeface="Roboto Condensed"/>
              <a:ea typeface="Roboto Condensed"/>
              <a:cs typeface="Roboto Condensed"/>
              <a:sym typeface="Roboto Condensed"/>
            </a:endParaRPr>
          </a:p>
          <a:p>
            <a:pPr indent="0" lvl="0" marL="0" rtl="0" algn="ctr">
              <a:lnSpc>
                <a:spcPct val="100000"/>
              </a:lnSpc>
              <a:spcBef>
                <a:spcPts val="600"/>
              </a:spcBef>
              <a:spcAft>
                <a:spcPts val="0"/>
              </a:spcAft>
              <a:buClr>
                <a:schemeClr val="dk1"/>
              </a:buClr>
              <a:buSzPts val="1100"/>
              <a:buNone/>
            </a:pPr>
            <a:r>
              <a:rPr b="1" lang="en-US" sz="1800">
                <a:solidFill>
                  <a:srgbClr val="FF9800"/>
                </a:solidFill>
                <a:latin typeface="Roboto Condensed"/>
                <a:ea typeface="Roboto Condensed"/>
                <a:cs typeface="Roboto Condensed"/>
                <a:sym typeface="Roboto Condensed"/>
              </a:rPr>
              <a:t>APROBACIÓN DE LA ASIGNATURA</a:t>
            </a:r>
            <a:endParaRPr b="1">
              <a:latin typeface="Roboto Condensed"/>
              <a:ea typeface="Roboto Condensed"/>
              <a:cs typeface="Roboto Condensed"/>
              <a:sym typeface="Roboto Condensed"/>
            </a:endParaRPr>
          </a:p>
          <a:p>
            <a:pPr indent="0" lvl="0" marL="0" rtl="0" algn="l">
              <a:lnSpc>
                <a:spcPct val="100000"/>
              </a:lnSpc>
              <a:spcBef>
                <a:spcPts val="600"/>
              </a:spcBef>
              <a:spcAft>
                <a:spcPts val="0"/>
              </a:spcAft>
              <a:buClr>
                <a:schemeClr val="dk1"/>
              </a:buClr>
              <a:buSzPts val="1100"/>
              <a:buNone/>
            </a:pPr>
            <a:r>
              <a:t/>
            </a:r>
            <a:endParaRPr b="1" sz="1800">
              <a:solidFill>
                <a:srgbClr val="FF9800"/>
              </a:solidFill>
            </a:endParaRPr>
          </a:p>
          <a:p>
            <a:pPr indent="-355600" lvl="0" marL="457200" rtl="0" algn="l">
              <a:lnSpc>
                <a:spcPct val="100000"/>
              </a:lnSpc>
              <a:spcBef>
                <a:spcPts val="600"/>
              </a:spcBef>
              <a:spcAft>
                <a:spcPts val="0"/>
              </a:spcAft>
              <a:buSzPts val="2000"/>
              <a:buChar char="▰"/>
            </a:pPr>
            <a:r>
              <a:rPr b="1" lang="en-US" sz="1800" u="sng"/>
              <a:t>Entrega del Informe Final</a:t>
            </a:r>
            <a:r>
              <a:rPr b="1" lang="en-US" sz="1800"/>
              <a:t>: del 01 al 15 de Noviembre.   </a:t>
            </a:r>
            <a:endParaRPr sz="1800"/>
          </a:p>
          <a:p>
            <a:pPr indent="-355600" lvl="0" marL="457200" rtl="0" algn="l">
              <a:lnSpc>
                <a:spcPct val="100000"/>
              </a:lnSpc>
              <a:spcBef>
                <a:spcPts val="600"/>
              </a:spcBef>
              <a:spcAft>
                <a:spcPts val="0"/>
              </a:spcAft>
              <a:buSzPts val="2000"/>
              <a:buChar char="▰"/>
            </a:pPr>
            <a:r>
              <a:rPr b="1" lang="en-US" sz="1800" u="sng"/>
              <a:t>Fecha de Coloquio</a:t>
            </a:r>
            <a:r>
              <a:rPr b="1" lang="en-US" sz="1800"/>
              <a:t>:  Primera quincena de Diciembre.</a:t>
            </a:r>
            <a:endParaRPr sz="1800"/>
          </a:p>
          <a:p>
            <a:pPr indent="0" lvl="0" marL="0" rtl="0" algn="l">
              <a:lnSpc>
                <a:spcPct val="100000"/>
              </a:lnSpc>
              <a:spcBef>
                <a:spcPts val="600"/>
              </a:spcBef>
              <a:spcAft>
                <a:spcPts val="1000"/>
              </a:spcAft>
              <a:buSzPts val="2000"/>
              <a:buNone/>
            </a:pPr>
            <a:r>
              <a:t/>
            </a:r>
            <a:endParaRPr b="1" sz="1200"/>
          </a:p>
        </p:txBody>
      </p:sp>
      <p:sp>
        <p:nvSpPr>
          <p:cNvPr id="218" name="Google Shape;218;p10"/>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19" name="Google Shape;219;p10"/>
          <p:cNvSpPr txBox="1"/>
          <p:nvPr>
            <p:ph idx="1" type="body"/>
          </p:nvPr>
        </p:nvSpPr>
        <p:spPr>
          <a:xfrm>
            <a:off x="293683" y="1844900"/>
            <a:ext cx="3982081" cy="2791600"/>
          </a:xfrm>
          <a:prstGeom prst="rect">
            <a:avLst/>
          </a:prstGeom>
          <a:noFill/>
          <a:ln>
            <a:noFill/>
          </a:ln>
        </p:spPr>
        <p:txBody>
          <a:bodyPr anchorCtr="0" anchor="t" bIns="91425" lIns="91425" spcFirstLastPara="1" rIns="91425" wrap="square" tIns="91425">
            <a:noAutofit/>
          </a:bodyPr>
          <a:lstStyle/>
          <a:p>
            <a:pPr indent="0" lvl="0" marL="101600" rtl="0" algn="ctr">
              <a:lnSpc>
                <a:spcPct val="100000"/>
              </a:lnSpc>
              <a:spcBef>
                <a:spcPts val="600"/>
              </a:spcBef>
              <a:spcAft>
                <a:spcPts val="0"/>
              </a:spcAft>
              <a:buSzPts val="2000"/>
              <a:buNone/>
            </a:pPr>
            <a:r>
              <a:rPr b="1" lang="en-US" sz="1800">
                <a:solidFill>
                  <a:srgbClr val="FF9800"/>
                </a:solidFill>
                <a:latin typeface="Roboto Condensed"/>
                <a:ea typeface="Roboto Condensed"/>
                <a:cs typeface="Roboto Condensed"/>
                <a:sym typeface="Roboto Condensed"/>
              </a:rPr>
              <a:t>CONDICIONES PARA LA </a:t>
            </a:r>
            <a:endParaRPr b="1">
              <a:latin typeface="Roboto Condensed"/>
              <a:ea typeface="Roboto Condensed"/>
              <a:cs typeface="Roboto Condensed"/>
              <a:sym typeface="Roboto Condensed"/>
            </a:endParaRPr>
          </a:p>
          <a:p>
            <a:pPr indent="0" lvl="0" marL="101600" rtl="0" algn="ctr">
              <a:lnSpc>
                <a:spcPct val="100000"/>
              </a:lnSpc>
              <a:spcBef>
                <a:spcPts val="600"/>
              </a:spcBef>
              <a:spcAft>
                <a:spcPts val="0"/>
              </a:spcAft>
              <a:buSzPts val="2000"/>
              <a:buNone/>
            </a:pPr>
            <a:r>
              <a:rPr b="1" lang="en-US" sz="1800">
                <a:solidFill>
                  <a:srgbClr val="FF9800"/>
                </a:solidFill>
                <a:latin typeface="Roboto Condensed"/>
                <a:ea typeface="Roboto Condensed"/>
                <a:cs typeface="Roboto Condensed"/>
                <a:sym typeface="Roboto Condensed"/>
              </a:rPr>
              <a:t>REGULARIZACIÓN  DE LA ASIGNATURA</a:t>
            </a:r>
            <a:endParaRPr b="1">
              <a:latin typeface="Roboto Condensed"/>
              <a:ea typeface="Roboto Condensed"/>
              <a:cs typeface="Roboto Condensed"/>
              <a:sym typeface="Roboto Condensed"/>
            </a:endParaRPr>
          </a:p>
          <a:p>
            <a:pPr indent="0" lvl="0" marL="101600" rtl="0" algn="ctr">
              <a:lnSpc>
                <a:spcPct val="100000"/>
              </a:lnSpc>
              <a:spcBef>
                <a:spcPts val="600"/>
              </a:spcBef>
              <a:spcAft>
                <a:spcPts val="0"/>
              </a:spcAft>
              <a:buSzPts val="2000"/>
              <a:buNone/>
            </a:pPr>
            <a:r>
              <a:rPr lang="en-US" sz="1800"/>
              <a:t>(Trabajos requeridos, aprobación, asistencia, etc.)</a:t>
            </a:r>
            <a:endParaRPr sz="1800"/>
          </a:p>
          <a:p>
            <a:pPr indent="-355600" lvl="0" marL="457200" rtl="0" algn="l">
              <a:lnSpc>
                <a:spcPct val="100000"/>
              </a:lnSpc>
              <a:spcBef>
                <a:spcPts val="600"/>
              </a:spcBef>
              <a:spcAft>
                <a:spcPts val="0"/>
              </a:spcAft>
              <a:buSzPts val="2000"/>
              <a:buChar char="▰"/>
            </a:pPr>
            <a:r>
              <a:rPr b="1" lang="en-US" sz="1800" u="sng"/>
              <a:t>Informe de Avance</a:t>
            </a:r>
            <a:r>
              <a:rPr b="1" lang="en-US" sz="1800"/>
              <a:t>: 08 al 12 de Julio</a:t>
            </a:r>
            <a:endParaRPr sz="1800"/>
          </a:p>
          <a:p>
            <a:pPr indent="-355600" lvl="0" marL="457200" rtl="0" algn="l">
              <a:lnSpc>
                <a:spcPct val="100000"/>
              </a:lnSpc>
              <a:spcBef>
                <a:spcPts val="600"/>
              </a:spcBef>
              <a:spcAft>
                <a:spcPts val="0"/>
              </a:spcAft>
              <a:buSzPts val="2000"/>
              <a:buChar char="▰"/>
            </a:pPr>
            <a:r>
              <a:rPr b="1" lang="en-US" sz="1800" u="sng"/>
              <a:t>Informe final</a:t>
            </a:r>
            <a:r>
              <a:rPr b="1" lang="en-US" sz="1800"/>
              <a:t>:</a:t>
            </a:r>
            <a:r>
              <a:rPr lang="en-US" sz="1800"/>
              <a:t> </a:t>
            </a:r>
            <a:r>
              <a:rPr b="1" lang="en-US" sz="1800"/>
              <a:t>01 al 15 de Noviembre</a:t>
            </a:r>
            <a:endParaRPr sz="1800"/>
          </a:p>
          <a:p>
            <a:pPr indent="0" lvl="0" marL="0" rtl="0" algn="l">
              <a:lnSpc>
                <a:spcPct val="100000"/>
              </a:lnSpc>
              <a:spcBef>
                <a:spcPts val="600"/>
              </a:spcBef>
              <a:spcAft>
                <a:spcPts val="0"/>
              </a:spcAft>
              <a:buClr>
                <a:schemeClr val="dk1"/>
              </a:buClr>
              <a:buSzPts val="1100"/>
              <a:buFont typeface="Arial"/>
              <a:buNone/>
            </a:pPr>
            <a:r>
              <a:t/>
            </a:r>
            <a:endParaRPr sz="1800"/>
          </a:p>
          <a:p>
            <a:pPr indent="0" lvl="0" marL="0" rtl="0" algn="l">
              <a:lnSpc>
                <a:spcPct val="100000"/>
              </a:lnSpc>
              <a:spcBef>
                <a:spcPts val="600"/>
              </a:spcBef>
              <a:spcAft>
                <a:spcPts val="1000"/>
              </a:spcAft>
              <a:buSzPts val="2000"/>
              <a:buNone/>
            </a:pPr>
            <a:r>
              <a:t/>
            </a:r>
            <a:endParaRPr/>
          </a:p>
        </p:txBody>
      </p:sp>
      <p:grpSp>
        <p:nvGrpSpPr>
          <p:cNvPr id="220" name="Google Shape;220;p10"/>
          <p:cNvGrpSpPr/>
          <p:nvPr/>
        </p:nvGrpSpPr>
        <p:grpSpPr>
          <a:xfrm>
            <a:off x="293683" y="574116"/>
            <a:ext cx="309041" cy="403123"/>
            <a:chOff x="590250" y="244200"/>
            <a:chExt cx="407975" cy="532175"/>
          </a:xfrm>
        </p:grpSpPr>
        <p:sp>
          <p:nvSpPr>
            <p:cNvPr id="221" name="Google Shape;221;p10"/>
            <p:cNvSpPr/>
            <p:nvPr/>
          </p:nvSpPr>
          <p:spPr>
            <a:xfrm>
              <a:off x="623125" y="313625"/>
              <a:ext cx="375100" cy="462750"/>
            </a:xfrm>
            <a:custGeom>
              <a:rect b="b" l="l" r="r" t="t"/>
              <a:pathLst>
                <a:path extrusionOk="0" fill="none" h="18510" w="15004">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10"/>
            <p:cNvSpPr/>
            <p:nvPr/>
          </p:nvSpPr>
          <p:spPr>
            <a:xfrm>
              <a:off x="590250" y="269775"/>
              <a:ext cx="377525" cy="462775"/>
            </a:xfrm>
            <a:custGeom>
              <a:rect b="b" l="l" r="r" t="t"/>
              <a:pathLst>
                <a:path extrusionOk="0" fill="none" h="18511" w="15101">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 name="Google Shape;223;p10"/>
            <p:cNvSpPr/>
            <p:nvPr/>
          </p:nvSpPr>
          <p:spPr>
            <a:xfrm>
              <a:off x="796650" y="274025"/>
              <a:ext cx="45100" cy="45100"/>
            </a:xfrm>
            <a:custGeom>
              <a:rect b="b" l="l" r="r" t="t"/>
              <a:pathLst>
                <a:path extrusionOk="0" fill="none" h="1804" w="1804">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10"/>
            <p:cNvSpPr/>
            <p:nvPr/>
          </p:nvSpPr>
          <p:spPr>
            <a:xfrm>
              <a:off x="713850" y="274025"/>
              <a:ext cx="45075" cy="45100"/>
            </a:xfrm>
            <a:custGeom>
              <a:rect b="b" l="l" r="r" t="t"/>
              <a:pathLst>
                <a:path extrusionOk="0" fill="none" h="1804" w="1803">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10"/>
            <p:cNvSpPr/>
            <p:nvPr/>
          </p:nvSpPr>
          <p:spPr>
            <a:xfrm>
              <a:off x="631050" y="274025"/>
              <a:ext cx="45075" cy="45100"/>
            </a:xfrm>
            <a:custGeom>
              <a:rect b="b" l="l" r="r" t="t"/>
              <a:pathLst>
                <a:path extrusionOk="0" fill="none" h="1804" w="1803">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10"/>
            <p:cNvSpPr/>
            <p:nvPr/>
          </p:nvSpPr>
          <p:spPr>
            <a:xfrm>
              <a:off x="649925" y="590050"/>
              <a:ext cx="133975" cy="25"/>
            </a:xfrm>
            <a:custGeom>
              <a:rect b="b" l="l" r="r" t="t"/>
              <a:pathLst>
                <a:path extrusionOk="0" fill="none" h="1" w="5359">
                  <a:moveTo>
                    <a:pt x="5358" y="0"/>
                  </a:moveTo>
                  <a:lnTo>
                    <a:pt x="0"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10"/>
            <p:cNvSpPr/>
            <p:nvPr/>
          </p:nvSpPr>
          <p:spPr>
            <a:xfrm>
              <a:off x="649925" y="5346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10"/>
            <p:cNvSpPr/>
            <p:nvPr/>
          </p:nvSpPr>
          <p:spPr>
            <a:xfrm>
              <a:off x="649925" y="4798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10"/>
            <p:cNvSpPr/>
            <p:nvPr/>
          </p:nvSpPr>
          <p:spPr>
            <a:xfrm>
              <a:off x="649925" y="4244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10"/>
            <p:cNvSpPr/>
            <p:nvPr/>
          </p:nvSpPr>
          <p:spPr>
            <a:xfrm>
              <a:off x="879475" y="274025"/>
              <a:ext cx="45075" cy="45100"/>
            </a:xfrm>
            <a:custGeom>
              <a:rect b="b" l="l" r="r" t="t"/>
              <a:pathLst>
                <a:path extrusionOk="0" fill="none" h="1804" w="1803">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10"/>
            <p:cNvSpPr/>
            <p:nvPr/>
          </p:nvSpPr>
          <p:spPr>
            <a:xfrm>
              <a:off x="654800" y="244200"/>
              <a:ext cx="25" cy="51175"/>
            </a:xfrm>
            <a:custGeom>
              <a:rect b="b" l="l" r="r" t="t"/>
              <a:pathLst>
                <a:path extrusionOk="0" fill="none" h="2047" w="1">
                  <a:moveTo>
                    <a:pt x="0" y="1"/>
                  </a:moveTo>
                  <a:lnTo>
                    <a:pt x="0"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10"/>
            <p:cNvSpPr/>
            <p:nvPr/>
          </p:nvSpPr>
          <p:spPr>
            <a:xfrm>
              <a:off x="737600" y="244200"/>
              <a:ext cx="25" cy="51175"/>
            </a:xfrm>
            <a:custGeom>
              <a:rect b="b" l="l" r="r" t="t"/>
              <a:pathLst>
                <a:path extrusionOk="0" fill="none" h="2047" w="1">
                  <a:moveTo>
                    <a:pt x="1" y="1"/>
                  </a:moveTo>
                  <a:lnTo>
                    <a:pt x="1"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10"/>
            <p:cNvSpPr/>
            <p:nvPr/>
          </p:nvSpPr>
          <p:spPr>
            <a:xfrm>
              <a:off x="820400" y="244200"/>
              <a:ext cx="25" cy="51175"/>
            </a:xfrm>
            <a:custGeom>
              <a:rect b="b" l="l" r="r" t="t"/>
              <a:pathLst>
                <a:path extrusionOk="0" fill="none" h="2047" w="1">
                  <a:moveTo>
                    <a:pt x="1" y="1"/>
                  </a:moveTo>
                  <a:lnTo>
                    <a:pt x="1"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10"/>
            <p:cNvSpPr/>
            <p:nvPr/>
          </p:nvSpPr>
          <p:spPr>
            <a:xfrm>
              <a:off x="903225" y="244200"/>
              <a:ext cx="25" cy="51175"/>
            </a:xfrm>
            <a:custGeom>
              <a:rect b="b" l="l" r="r" t="t"/>
              <a:pathLst>
                <a:path extrusionOk="0" fill="none" h="2047" w="1">
                  <a:moveTo>
                    <a:pt x="0" y="1"/>
                  </a:moveTo>
                  <a:lnTo>
                    <a:pt x="0"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5" name="Google Shape;235;p10"/>
          <p:cNvSpPr txBox="1"/>
          <p:nvPr/>
        </p:nvSpPr>
        <p:spPr>
          <a:xfrm>
            <a:off x="293683" y="4794300"/>
            <a:ext cx="4435365" cy="2769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263248"/>
                </a:solidFill>
                <a:latin typeface="Roboto Condensed Light"/>
                <a:ea typeface="Roboto Condensed Light"/>
                <a:cs typeface="Roboto Condensed Light"/>
                <a:sym typeface="Roboto Condensed Light"/>
              </a:rPr>
              <a:t>*</a:t>
            </a:r>
            <a:r>
              <a:rPr b="0" i="0" lang="en-US" sz="1200" u="none" cap="none" strike="noStrike">
                <a:solidFill>
                  <a:srgbClr val="263248"/>
                </a:solidFill>
                <a:latin typeface="Roboto Condensed Light"/>
                <a:ea typeface="Roboto Condensed Light"/>
                <a:cs typeface="Roboto Condensed Light"/>
                <a:sym typeface="Roboto Condensed Light"/>
              </a:rPr>
              <a:t>Fechas aproximadas; susceptibles de modificaciones</a:t>
            </a:r>
            <a:endParaRPr b="0" i="0" sz="105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1"/>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lt1"/>
              </a:buClr>
              <a:buSzPts val="2000"/>
              <a:buFont typeface="Roboto Condensed"/>
              <a:buNone/>
            </a:pPr>
            <a:r>
              <a:rPr lang="en-US">
                <a:solidFill>
                  <a:schemeClr val="lt1"/>
                </a:solidFill>
              </a:rPr>
              <a:t>REGIMEN DE CURSADO Y EVALUACION</a:t>
            </a:r>
            <a:endParaRPr>
              <a:solidFill>
                <a:schemeClr val="lt1"/>
              </a:solidFill>
            </a:endParaRPr>
          </a:p>
        </p:txBody>
      </p:sp>
      <p:sp>
        <p:nvSpPr>
          <p:cNvPr id="241" name="Google Shape;241;p11"/>
          <p:cNvSpPr txBox="1"/>
          <p:nvPr>
            <p:ph idx="2" type="body"/>
          </p:nvPr>
        </p:nvSpPr>
        <p:spPr>
          <a:xfrm>
            <a:off x="4796356" y="1844900"/>
            <a:ext cx="3654900" cy="2537914"/>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600"/>
              </a:spcBef>
              <a:spcAft>
                <a:spcPts val="0"/>
              </a:spcAft>
              <a:buClr>
                <a:schemeClr val="dk1"/>
              </a:buClr>
              <a:buSzPts val="1100"/>
              <a:buNone/>
            </a:pPr>
            <a:r>
              <a:rPr b="1" lang="en-US" sz="1800">
                <a:solidFill>
                  <a:srgbClr val="FF9800"/>
                </a:solidFill>
                <a:latin typeface="Roboto Condensed"/>
                <a:ea typeface="Roboto Condensed"/>
                <a:cs typeface="Roboto Condensed"/>
                <a:sym typeface="Roboto Condensed"/>
              </a:rPr>
              <a:t>MODALIDAD DE EVALUACIÓN</a:t>
            </a:r>
            <a:endParaRPr b="1">
              <a:latin typeface="Roboto Condensed"/>
              <a:ea typeface="Roboto Condensed"/>
              <a:cs typeface="Roboto Condensed"/>
              <a:sym typeface="Roboto Condensed"/>
            </a:endParaRPr>
          </a:p>
          <a:p>
            <a:pPr indent="0" lvl="0" marL="101600" rtl="0" algn="l">
              <a:lnSpc>
                <a:spcPct val="100000"/>
              </a:lnSpc>
              <a:spcBef>
                <a:spcPts val="600"/>
              </a:spcBef>
              <a:spcAft>
                <a:spcPts val="0"/>
              </a:spcAft>
              <a:buSzPts val="2000"/>
              <a:buNone/>
            </a:pPr>
            <a:r>
              <a:rPr lang="en-US" sz="1800" u="sng"/>
              <a:t>N</a:t>
            </a:r>
            <a:r>
              <a:rPr b="1" lang="en-US" sz="1800" u="sng"/>
              <a:t>ota Final</a:t>
            </a:r>
            <a:r>
              <a:rPr lang="en-US" sz="1800" u="sng"/>
              <a:t>:</a:t>
            </a:r>
            <a:endParaRPr u="sng"/>
          </a:p>
          <a:p>
            <a:pPr indent="-355600" lvl="0" marL="457200" rtl="0" algn="l">
              <a:lnSpc>
                <a:spcPct val="100000"/>
              </a:lnSpc>
              <a:spcBef>
                <a:spcPts val="600"/>
              </a:spcBef>
              <a:spcAft>
                <a:spcPts val="0"/>
              </a:spcAft>
              <a:buSzPts val="2000"/>
              <a:buChar char="▰"/>
            </a:pPr>
            <a:r>
              <a:rPr lang="en-US" sz="1800"/>
              <a:t>Las 2 </a:t>
            </a:r>
            <a:r>
              <a:rPr b="1" lang="en-US" sz="1800"/>
              <a:t>evaluaciones parciales </a:t>
            </a:r>
            <a:r>
              <a:rPr lang="en-US" sz="1800"/>
              <a:t>de su producción.</a:t>
            </a:r>
            <a:endParaRPr/>
          </a:p>
          <a:p>
            <a:pPr indent="-355600" lvl="0" marL="457200" rtl="0" algn="l">
              <a:lnSpc>
                <a:spcPct val="100000"/>
              </a:lnSpc>
              <a:spcBef>
                <a:spcPts val="600"/>
              </a:spcBef>
              <a:spcAft>
                <a:spcPts val="0"/>
              </a:spcAft>
              <a:buSzPts val="2000"/>
              <a:buChar char="▰"/>
            </a:pPr>
            <a:r>
              <a:rPr lang="en-US" sz="1800"/>
              <a:t>La nota del </a:t>
            </a:r>
            <a:r>
              <a:rPr b="1" lang="en-US" sz="1800"/>
              <a:t>Ateneo de Formación</a:t>
            </a:r>
            <a:endParaRPr/>
          </a:p>
          <a:p>
            <a:pPr indent="-355600" lvl="0" marL="457200" rtl="0" algn="l">
              <a:lnSpc>
                <a:spcPct val="100000"/>
              </a:lnSpc>
              <a:spcBef>
                <a:spcPts val="600"/>
              </a:spcBef>
              <a:spcAft>
                <a:spcPts val="0"/>
              </a:spcAft>
              <a:buSzPts val="2000"/>
              <a:buChar char="▰"/>
            </a:pPr>
            <a:r>
              <a:rPr lang="en-US" sz="1800"/>
              <a:t>Los </a:t>
            </a:r>
            <a:r>
              <a:rPr b="1" lang="en-US" sz="1800"/>
              <a:t>distintos niveles de participación</a:t>
            </a:r>
            <a:endParaRPr b="1"/>
          </a:p>
        </p:txBody>
      </p:sp>
      <p:sp>
        <p:nvSpPr>
          <p:cNvPr id="242" name="Google Shape;242;p11"/>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43" name="Google Shape;243;p11"/>
          <p:cNvSpPr txBox="1"/>
          <p:nvPr>
            <p:ph idx="1" type="body"/>
          </p:nvPr>
        </p:nvSpPr>
        <p:spPr>
          <a:xfrm>
            <a:off x="293683" y="1844900"/>
            <a:ext cx="3982081" cy="2791600"/>
          </a:xfrm>
          <a:prstGeom prst="rect">
            <a:avLst/>
          </a:prstGeom>
          <a:noFill/>
          <a:ln>
            <a:noFill/>
          </a:ln>
        </p:spPr>
        <p:txBody>
          <a:bodyPr anchorCtr="0" anchor="t" bIns="91425" lIns="91425" spcFirstLastPara="1" rIns="91425" wrap="square" tIns="91425">
            <a:noAutofit/>
          </a:bodyPr>
          <a:lstStyle/>
          <a:p>
            <a:pPr indent="0" lvl="0" marL="101600" rtl="0" algn="ctr">
              <a:lnSpc>
                <a:spcPct val="100000"/>
              </a:lnSpc>
              <a:spcBef>
                <a:spcPts val="600"/>
              </a:spcBef>
              <a:spcAft>
                <a:spcPts val="0"/>
              </a:spcAft>
              <a:buSzPts val="2000"/>
              <a:buNone/>
            </a:pPr>
            <a:r>
              <a:rPr b="1" lang="en-US" sz="1800">
                <a:solidFill>
                  <a:srgbClr val="FF9800"/>
                </a:solidFill>
                <a:latin typeface="Roboto Condensed"/>
                <a:ea typeface="Roboto Condensed"/>
                <a:cs typeface="Roboto Condensed"/>
                <a:sym typeface="Roboto Condensed"/>
              </a:rPr>
              <a:t>ATENEOS DE FORMACIÓN</a:t>
            </a:r>
            <a:endParaRPr b="1">
              <a:latin typeface="Roboto Condensed"/>
              <a:ea typeface="Roboto Condensed"/>
              <a:cs typeface="Roboto Condensed"/>
              <a:sym typeface="Roboto Condensed"/>
            </a:endParaRPr>
          </a:p>
          <a:p>
            <a:pPr indent="0" lvl="0" marL="101600" rtl="0" algn="ctr">
              <a:lnSpc>
                <a:spcPct val="100000"/>
              </a:lnSpc>
              <a:spcBef>
                <a:spcPts val="600"/>
              </a:spcBef>
              <a:spcAft>
                <a:spcPts val="0"/>
              </a:spcAft>
              <a:buSzPts val="2000"/>
              <a:buNone/>
            </a:pPr>
            <a:r>
              <a:t/>
            </a:r>
            <a:endParaRPr b="1" sz="1800">
              <a:solidFill>
                <a:srgbClr val="FF9800"/>
              </a:solidFill>
            </a:endParaRPr>
          </a:p>
          <a:p>
            <a:pPr indent="-355600" lvl="0" marL="457200" rtl="0" algn="l">
              <a:lnSpc>
                <a:spcPct val="100000"/>
              </a:lnSpc>
              <a:spcBef>
                <a:spcPts val="600"/>
              </a:spcBef>
              <a:spcAft>
                <a:spcPts val="0"/>
              </a:spcAft>
              <a:buSzPts val="2000"/>
              <a:buChar char="▰"/>
            </a:pPr>
            <a:r>
              <a:rPr b="1" lang="en-US" sz="1800" u="sng"/>
              <a:t>Consulta sobre el Trabajo Final</a:t>
            </a:r>
            <a:r>
              <a:rPr b="1" lang="en-US" sz="1800"/>
              <a:t>: 07 al 11 de Octubre     </a:t>
            </a:r>
            <a:endParaRPr/>
          </a:p>
          <a:p>
            <a:pPr indent="-355600" lvl="0" marL="457200" rtl="0" algn="l">
              <a:lnSpc>
                <a:spcPct val="100000"/>
              </a:lnSpc>
              <a:spcBef>
                <a:spcPts val="600"/>
              </a:spcBef>
              <a:spcAft>
                <a:spcPts val="0"/>
              </a:spcAft>
              <a:buSzPts val="2000"/>
              <a:buChar char="▰"/>
            </a:pPr>
            <a:r>
              <a:rPr b="1" lang="en-US" sz="1800" u="sng"/>
              <a:t>Entrega del Trabajo Monográfico</a:t>
            </a:r>
            <a:r>
              <a:rPr b="1" lang="en-US" sz="1800"/>
              <a:t>:  11 al 18 de Octubre          </a:t>
            </a:r>
            <a:endParaRPr/>
          </a:p>
          <a:p>
            <a:pPr indent="-355600" lvl="0" marL="457200" rtl="0" algn="l">
              <a:lnSpc>
                <a:spcPct val="100000"/>
              </a:lnSpc>
              <a:spcBef>
                <a:spcPts val="600"/>
              </a:spcBef>
              <a:spcAft>
                <a:spcPts val="0"/>
              </a:spcAft>
              <a:buSzPts val="2000"/>
              <a:buChar char="▰"/>
            </a:pPr>
            <a:r>
              <a:rPr b="1" lang="en-US" sz="1800" u="sng"/>
              <a:t>Publicación de la nota final</a:t>
            </a:r>
            <a:r>
              <a:rPr b="1" lang="en-US" sz="1800"/>
              <a:t>: 04 al 15 de Noviembre</a:t>
            </a:r>
            <a:endParaRPr sz="1800"/>
          </a:p>
          <a:p>
            <a:pPr indent="-228600" lvl="0" marL="457200" rtl="0" algn="l">
              <a:lnSpc>
                <a:spcPct val="100000"/>
              </a:lnSpc>
              <a:spcBef>
                <a:spcPts val="600"/>
              </a:spcBef>
              <a:spcAft>
                <a:spcPts val="0"/>
              </a:spcAft>
              <a:buSzPts val="2000"/>
              <a:buNone/>
            </a:pPr>
            <a:r>
              <a:t/>
            </a:r>
            <a:endParaRPr sz="1800"/>
          </a:p>
          <a:p>
            <a:pPr indent="0" lvl="0" marL="0" rtl="0" algn="l">
              <a:lnSpc>
                <a:spcPct val="100000"/>
              </a:lnSpc>
              <a:spcBef>
                <a:spcPts val="600"/>
              </a:spcBef>
              <a:spcAft>
                <a:spcPts val="0"/>
              </a:spcAft>
              <a:buClr>
                <a:schemeClr val="dk1"/>
              </a:buClr>
              <a:buSzPts val="1100"/>
              <a:buFont typeface="Arial"/>
              <a:buNone/>
            </a:pPr>
            <a:r>
              <a:t/>
            </a:r>
            <a:endParaRPr sz="1800"/>
          </a:p>
          <a:p>
            <a:pPr indent="0" lvl="0" marL="0" rtl="0" algn="l">
              <a:lnSpc>
                <a:spcPct val="100000"/>
              </a:lnSpc>
              <a:spcBef>
                <a:spcPts val="600"/>
              </a:spcBef>
              <a:spcAft>
                <a:spcPts val="1000"/>
              </a:spcAft>
              <a:buSzPts val="2000"/>
              <a:buNone/>
            </a:pPr>
            <a:r>
              <a:t/>
            </a:r>
            <a:endParaRPr/>
          </a:p>
        </p:txBody>
      </p:sp>
      <p:grpSp>
        <p:nvGrpSpPr>
          <p:cNvPr id="244" name="Google Shape;244;p11"/>
          <p:cNvGrpSpPr/>
          <p:nvPr/>
        </p:nvGrpSpPr>
        <p:grpSpPr>
          <a:xfrm>
            <a:off x="293683" y="574116"/>
            <a:ext cx="309041" cy="403123"/>
            <a:chOff x="590250" y="244200"/>
            <a:chExt cx="407975" cy="532175"/>
          </a:xfrm>
        </p:grpSpPr>
        <p:sp>
          <p:nvSpPr>
            <p:cNvPr id="245" name="Google Shape;245;p11"/>
            <p:cNvSpPr/>
            <p:nvPr/>
          </p:nvSpPr>
          <p:spPr>
            <a:xfrm>
              <a:off x="623125" y="313625"/>
              <a:ext cx="375100" cy="462750"/>
            </a:xfrm>
            <a:custGeom>
              <a:rect b="b" l="l" r="r" t="t"/>
              <a:pathLst>
                <a:path extrusionOk="0" fill="none" h="18510" w="15004">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11"/>
            <p:cNvSpPr/>
            <p:nvPr/>
          </p:nvSpPr>
          <p:spPr>
            <a:xfrm>
              <a:off x="590250" y="269775"/>
              <a:ext cx="377525" cy="462775"/>
            </a:xfrm>
            <a:custGeom>
              <a:rect b="b" l="l" r="r" t="t"/>
              <a:pathLst>
                <a:path extrusionOk="0" fill="none" h="18511" w="15101">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11"/>
            <p:cNvSpPr/>
            <p:nvPr/>
          </p:nvSpPr>
          <p:spPr>
            <a:xfrm>
              <a:off x="796650" y="274025"/>
              <a:ext cx="45100" cy="45100"/>
            </a:xfrm>
            <a:custGeom>
              <a:rect b="b" l="l" r="r" t="t"/>
              <a:pathLst>
                <a:path extrusionOk="0" fill="none" h="1804" w="1804">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11"/>
            <p:cNvSpPr/>
            <p:nvPr/>
          </p:nvSpPr>
          <p:spPr>
            <a:xfrm>
              <a:off x="713850" y="274025"/>
              <a:ext cx="45075" cy="45100"/>
            </a:xfrm>
            <a:custGeom>
              <a:rect b="b" l="l" r="r" t="t"/>
              <a:pathLst>
                <a:path extrusionOk="0" fill="none" h="1804" w="1803">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11"/>
            <p:cNvSpPr/>
            <p:nvPr/>
          </p:nvSpPr>
          <p:spPr>
            <a:xfrm>
              <a:off x="631050" y="274025"/>
              <a:ext cx="45075" cy="45100"/>
            </a:xfrm>
            <a:custGeom>
              <a:rect b="b" l="l" r="r" t="t"/>
              <a:pathLst>
                <a:path extrusionOk="0" fill="none" h="1804" w="1803">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11"/>
            <p:cNvSpPr/>
            <p:nvPr/>
          </p:nvSpPr>
          <p:spPr>
            <a:xfrm>
              <a:off x="649925" y="590050"/>
              <a:ext cx="133975" cy="25"/>
            </a:xfrm>
            <a:custGeom>
              <a:rect b="b" l="l" r="r" t="t"/>
              <a:pathLst>
                <a:path extrusionOk="0" fill="none" h="1" w="5359">
                  <a:moveTo>
                    <a:pt x="5358" y="0"/>
                  </a:moveTo>
                  <a:lnTo>
                    <a:pt x="0"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11"/>
            <p:cNvSpPr/>
            <p:nvPr/>
          </p:nvSpPr>
          <p:spPr>
            <a:xfrm>
              <a:off x="649925" y="5346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11"/>
            <p:cNvSpPr/>
            <p:nvPr/>
          </p:nvSpPr>
          <p:spPr>
            <a:xfrm>
              <a:off x="649925" y="4798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11"/>
            <p:cNvSpPr/>
            <p:nvPr/>
          </p:nvSpPr>
          <p:spPr>
            <a:xfrm>
              <a:off x="649925" y="424425"/>
              <a:ext cx="255750" cy="25"/>
            </a:xfrm>
            <a:custGeom>
              <a:rect b="b" l="l" r="r" t="t"/>
              <a:pathLst>
                <a:path extrusionOk="0" fill="none" h="1" w="10230">
                  <a:moveTo>
                    <a:pt x="10229" y="1"/>
                  </a:moveTo>
                  <a:lnTo>
                    <a:pt x="0"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11"/>
            <p:cNvSpPr/>
            <p:nvPr/>
          </p:nvSpPr>
          <p:spPr>
            <a:xfrm>
              <a:off x="879475" y="274025"/>
              <a:ext cx="45075" cy="45100"/>
            </a:xfrm>
            <a:custGeom>
              <a:rect b="b" l="l" r="r" t="t"/>
              <a:pathLst>
                <a:path extrusionOk="0" fill="none" h="1804" w="1803">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11"/>
            <p:cNvSpPr/>
            <p:nvPr/>
          </p:nvSpPr>
          <p:spPr>
            <a:xfrm>
              <a:off x="654800" y="244200"/>
              <a:ext cx="25" cy="51175"/>
            </a:xfrm>
            <a:custGeom>
              <a:rect b="b" l="l" r="r" t="t"/>
              <a:pathLst>
                <a:path extrusionOk="0" fill="none" h="2047" w="1">
                  <a:moveTo>
                    <a:pt x="0" y="1"/>
                  </a:moveTo>
                  <a:lnTo>
                    <a:pt x="0"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11"/>
            <p:cNvSpPr/>
            <p:nvPr/>
          </p:nvSpPr>
          <p:spPr>
            <a:xfrm>
              <a:off x="737600" y="244200"/>
              <a:ext cx="25" cy="51175"/>
            </a:xfrm>
            <a:custGeom>
              <a:rect b="b" l="l" r="r" t="t"/>
              <a:pathLst>
                <a:path extrusionOk="0" fill="none" h="2047" w="1">
                  <a:moveTo>
                    <a:pt x="1" y="1"/>
                  </a:moveTo>
                  <a:lnTo>
                    <a:pt x="1"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11"/>
            <p:cNvSpPr/>
            <p:nvPr/>
          </p:nvSpPr>
          <p:spPr>
            <a:xfrm>
              <a:off x="820400" y="244200"/>
              <a:ext cx="25" cy="51175"/>
            </a:xfrm>
            <a:custGeom>
              <a:rect b="b" l="l" r="r" t="t"/>
              <a:pathLst>
                <a:path extrusionOk="0" fill="none" h="2047" w="1">
                  <a:moveTo>
                    <a:pt x="1" y="1"/>
                  </a:moveTo>
                  <a:lnTo>
                    <a:pt x="1"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11"/>
            <p:cNvSpPr/>
            <p:nvPr/>
          </p:nvSpPr>
          <p:spPr>
            <a:xfrm>
              <a:off x="903225" y="244200"/>
              <a:ext cx="25" cy="51175"/>
            </a:xfrm>
            <a:custGeom>
              <a:rect b="b" l="l" r="r" t="t"/>
              <a:pathLst>
                <a:path extrusionOk="0" fill="none" h="2047" w="1">
                  <a:moveTo>
                    <a:pt x="0" y="1"/>
                  </a:moveTo>
                  <a:lnTo>
                    <a:pt x="0" y="2046"/>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9" name="Google Shape;259;p11"/>
          <p:cNvSpPr txBox="1"/>
          <p:nvPr/>
        </p:nvSpPr>
        <p:spPr>
          <a:xfrm>
            <a:off x="293683" y="4794300"/>
            <a:ext cx="4435365" cy="2769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263248"/>
                </a:solidFill>
                <a:latin typeface="Roboto Condensed Light"/>
                <a:ea typeface="Roboto Condensed Light"/>
                <a:cs typeface="Roboto Condensed Light"/>
                <a:sym typeface="Roboto Condensed Light"/>
              </a:rPr>
              <a:t>*</a:t>
            </a:r>
            <a:r>
              <a:rPr b="0" i="0" lang="en-US" sz="1200" u="none" cap="none" strike="noStrike">
                <a:solidFill>
                  <a:srgbClr val="263248"/>
                </a:solidFill>
                <a:latin typeface="Roboto Condensed Light"/>
                <a:ea typeface="Roboto Condensed Light"/>
                <a:cs typeface="Roboto Condensed Light"/>
                <a:sym typeface="Roboto Condensed Light"/>
              </a:rPr>
              <a:t>Fechas aproximadas; susceptibles de modificaciones</a:t>
            </a:r>
            <a:endParaRPr b="0" i="0" sz="105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12"/>
          <p:cNvSpPr/>
          <p:nvPr/>
        </p:nvSpPr>
        <p:spPr>
          <a:xfrm>
            <a:off x="6850025" y="866175"/>
            <a:ext cx="1999800" cy="35955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12"/>
          <p:cNvSpPr txBox="1"/>
          <p:nvPr>
            <p:ph type="title"/>
          </p:nvPr>
        </p:nvSpPr>
        <p:spPr>
          <a:xfrm>
            <a:off x="814275" y="392575"/>
            <a:ext cx="54924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200"/>
              <a:t>Modalidad de presentación de la Monografía</a:t>
            </a:r>
            <a:endParaRPr sz="2200"/>
          </a:p>
        </p:txBody>
      </p:sp>
      <p:sp>
        <p:nvSpPr>
          <p:cNvPr id="266" name="Google Shape;266;p12"/>
          <p:cNvSpPr txBox="1"/>
          <p:nvPr>
            <p:ph idx="1" type="body"/>
          </p:nvPr>
        </p:nvSpPr>
        <p:spPr>
          <a:xfrm>
            <a:off x="192501" y="1648800"/>
            <a:ext cx="6279600" cy="3145500"/>
          </a:xfrm>
          <a:prstGeom prst="rect">
            <a:avLst/>
          </a:prstGeom>
          <a:noFill/>
          <a:ln>
            <a:noFill/>
          </a:ln>
        </p:spPr>
        <p:txBody>
          <a:bodyPr anchorCtr="0" anchor="ctr" bIns="91425" lIns="91425" spcFirstLastPara="1" rIns="91425" wrap="square" tIns="91425">
            <a:noAutofit/>
          </a:bodyPr>
          <a:lstStyle/>
          <a:p>
            <a:pPr indent="-381000" lvl="0" marL="457200" rtl="0" algn="just">
              <a:lnSpc>
                <a:spcPct val="100000"/>
              </a:lnSpc>
              <a:spcBef>
                <a:spcPts val="600"/>
              </a:spcBef>
              <a:spcAft>
                <a:spcPts val="0"/>
              </a:spcAft>
              <a:buSzPts val="2400"/>
              <a:buChar char="▰"/>
            </a:pPr>
            <a:r>
              <a:rPr lang="en-US" sz="2000"/>
              <a:t>Presentación de un trabajo escrito acerca de la temática del Ateneo de Formación que preferentemente se articule con la práctica realizada en el efector asignado por la PPS Cátedra “A”</a:t>
            </a:r>
            <a:endParaRPr/>
          </a:p>
          <a:p>
            <a:pPr indent="-381000" lvl="0" marL="457200" rtl="0" algn="just">
              <a:lnSpc>
                <a:spcPct val="100000"/>
              </a:lnSpc>
              <a:spcBef>
                <a:spcPts val="600"/>
              </a:spcBef>
              <a:spcAft>
                <a:spcPts val="0"/>
              </a:spcAft>
              <a:buSzPts val="2400"/>
              <a:buChar char="▰"/>
            </a:pPr>
            <a:r>
              <a:rPr lang="en-US" sz="2000"/>
              <a:t>Los trabajos podrán ser realizados en forma individual o grupal, con limite de integrantes.</a:t>
            </a:r>
            <a:endParaRPr/>
          </a:p>
          <a:p>
            <a:pPr indent="-381000" lvl="0" marL="457200" rtl="0" algn="just">
              <a:lnSpc>
                <a:spcPct val="100000"/>
              </a:lnSpc>
              <a:spcBef>
                <a:spcPts val="600"/>
              </a:spcBef>
              <a:spcAft>
                <a:spcPts val="0"/>
              </a:spcAft>
              <a:buSzPts val="2400"/>
              <a:buChar char="▰"/>
            </a:pPr>
            <a:r>
              <a:rPr lang="en-US" sz="2000"/>
              <a:t>La presentación del trabajo escrito se hará en hoja A4 a 1.5. espacios, de 10 hojas de extensión mínima.</a:t>
            </a:r>
            <a:endParaRPr/>
          </a:p>
          <a:p>
            <a:pPr indent="-381000" lvl="0" marL="457200" rtl="0" algn="just">
              <a:lnSpc>
                <a:spcPct val="100000"/>
              </a:lnSpc>
              <a:spcBef>
                <a:spcPts val="600"/>
              </a:spcBef>
              <a:spcAft>
                <a:spcPts val="0"/>
              </a:spcAft>
              <a:buSzPts val="2400"/>
              <a:buChar char="▰"/>
            </a:pPr>
            <a:r>
              <a:rPr lang="en-US" sz="2000"/>
              <a:t>Se entregará en soporte papel y virtual.</a:t>
            </a:r>
            <a:endParaRPr/>
          </a:p>
          <a:p>
            <a:pPr indent="-228600" lvl="0" marL="457200" rtl="0" algn="just">
              <a:lnSpc>
                <a:spcPct val="100000"/>
              </a:lnSpc>
              <a:spcBef>
                <a:spcPts val="600"/>
              </a:spcBef>
              <a:spcAft>
                <a:spcPts val="0"/>
              </a:spcAft>
              <a:buSzPts val="2400"/>
              <a:buNone/>
            </a:pPr>
            <a:r>
              <a:t/>
            </a:r>
            <a:endParaRPr/>
          </a:p>
        </p:txBody>
      </p:sp>
      <p:sp>
        <p:nvSpPr>
          <p:cNvPr id="267" name="Google Shape;267;p12"/>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68" name="Google Shape;268;p12"/>
          <p:cNvSpPr txBox="1"/>
          <p:nvPr/>
        </p:nvSpPr>
        <p:spPr>
          <a:xfrm>
            <a:off x="6850025" y="908700"/>
            <a:ext cx="1999800" cy="3727800"/>
          </a:xfrm>
          <a:prstGeom prst="rect">
            <a:avLst/>
          </a:prstGeom>
          <a:noFill/>
          <a:ln>
            <a:noFill/>
          </a:ln>
        </p:spPr>
        <p:txBody>
          <a:bodyPr anchorCtr="0" anchor="t" bIns="91425" lIns="91425" spcFirstLastPara="1" rIns="91425" wrap="square" tIns="91425">
            <a:noAutofit/>
          </a:bodyPr>
          <a:lstStyle/>
          <a:p>
            <a:pPr indent="0" lvl="0" marL="101600" marR="0" rtl="0" algn="ctr">
              <a:lnSpc>
                <a:spcPct val="100000"/>
              </a:lnSpc>
              <a:spcBef>
                <a:spcPts val="600"/>
              </a:spcBef>
              <a:spcAft>
                <a:spcPts val="0"/>
              </a:spcAft>
              <a:buClr>
                <a:schemeClr val="accent4"/>
              </a:buClr>
              <a:buSzPts val="2400"/>
              <a:buFont typeface="Roboto Condensed Light"/>
              <a:buNone/>
            </a:pPr>
            <a:r>
              <a:rPr b="1" i="0" lang="en-US" sz="1750" u="none" cap="none" strike="noStrike">
                <a:solidFill>
                  <a:schemeClr val="accent6"/>
                </a:solidFill>
                <a:latin typeface="Roboto Condensed"/>
                <a:ea typeface="Roboto Condensed"/>
                <a:cs typeface="Roboto Condensed"/>
                <a:sym typeface="Roboto Condensed"/>
              </a:rPr>
              <a:t>ATENEOS DE FORMACIÓN</a:t>
            </a:r>
            <a:endParaRPr b="1" i="0" sz="2100" u="none" cap="none" strike="noStrike">
              <a:solidFill>
                <a:schemeClr val="accent6"/>
              </a:solidFill>
              <a:latin typeface="Arial"/>
              <a:ea typeface="Arial"/>
              <a:cs typeface="Arial"/>
              <a:sym typeface="Arial"/>
            </a:endParaRPr>
          </a:p>
          <a:p>
            <a:pPr indent="0" lvl="0" marL="76200" marR="0" rtl="0" algn="ctr">
              <a:lnSpc>
                <a:spcPct val="100000"/>
              </a:lnSpc>
              <a:spcBef>
                <a:spcPts val="600"/>
              </a:spcBef>
              <a:spcAft>
                <a:spcPts val="0"/>
              </a:spcAft>
              <a:buClr>
                <a:schemeClr val="accent4"/>
              </a:buClr>
              <a:buSzPts val="2400"/>
              <a:buFont typeface="Roboto Condensed Light"/>
              <a:buNone/>
            </a:pPr>
            <a:r>
              <a:rPr b="1" i="0" lang="en-US" sz="1750" u="sng" cap="none" strike="noStrike">
                <a:solidFill>
                  <a:schemeClr val="accent2"/>
                </a:solidFill>
                <a:latin typeface="Roboto Condensed"/>
                <a:ea typeface="Roboto Condensed"/>
                <a:cs typeface="Roboto Condensed"/>
                <a:sym typeface="Roboto Condensed"/>
              </a:rPr>
              <a:t>Consulta sobre el Trabajo Final</a:t>
            </a:r>
            <a:r>
              <a:rPr b="1" i="0" lang="en-US" sz="1750" u="none" cap="none" strike="noStrike">
                <a:solidFill>
                  <a:schemeClr val="accent2"/>
                </a:solidFill>
                <a:latin typeface="Roboto Condensed"/>
                <a:ea typeface="Roboto Condensed"/>
                <a:cs typeface="Roboto Condensed"/>
                <a:sym typeface="Roboto Condensed"/>
              </a:rPr>
              <a:t>: 0</a:t>
            </a:r>
            <a:r>
              <a:rPr b="1" lang="en-US" sz="1750">
                <a:solidFill>
                  <a:schemeClr val="accent2"/>
                </a:solidFill>
                <a:latin typeface="Roboto Condensed"/>
                <a:ea typeface="Roboto Condensed"/>
                <a:cs typeface="Roboto Condensed"/>
                <a:sym typeface="Roboto Condensed"/>
              </a:rPr>
              <a:t>7</a:t>
            </a:r>
            <a:r>
              <a:rPr b="1" i="0" lang="en-US" sz="1750" u="none" cap="none" strike="noStrike">
                <a:solidFill>
                  <a:schemeClr val="accent2"/>
                </a:solidFill>
                <a:latin typeface="Roboto Condensed"/>
                <a:ea typeface="Roboto Condensed"/>
                <a:cs typeface="Roboto Condensed"/>
                <a:sym typeface="Roboto Condensed"/>
              </a:rPr>
              <a:t> al 11 de Octubre     </a:t>
            </a:r>
            <a:endParaRPr b="1" i="0" sz="2100" u="none" cap="none" strike="noStrike">
              <a:solidFill>
                <a:schemeClr val="accent2"/>
              </a:solidFill>
              <a:latin typeface="Arial"/>
              <a:ea typeface="Arial"/>
              <a:cs typeface="Arial"/>
              <a:sym typeface="Arial"/>
            </a:endParaRPr>
          </a:p>
          <a:p>
            <a:pPr indent="0" lvl="0" marL="76200" marR="0" rtl="0" algn="ctr">
              <a:lnSpc>
                <a:spcPct val="100000"/>
              </a:lnSpc>
              <a:spcBef>
                <a:spcPts val="600"/>
              </a:spcBef>
              <a:spcAft>
                <a:spcPts val="0"/>
              </a:spcAft>
              <a:buClr>
                <a:schemeClr val="accent4"/>
              </a:buClr>
              <a:buSzPts val="2400"/>
              <a:buFont typeface="Roboto Condensed Light"/>
              <a:buNone/>
            </a:pPr>
            <a:r>
              <a:rPr b="1" i="0" lang="en-US" sz="1750" u="sng" cap="none" strike="noStrike">
                <a:solidFill>
                  <a:schemeClr val="accent2"/>
                </a:solidFill>
                <a:latin typeface="Roboto Condensed"/>
                <a:ea typeface="Roboto Condensed"/>
                <a:cs typeface="Roboto Condensed"/>
                <a:sym typeface="Roboto Condensed"/>
              </a:rPr>
              <a:t>Entrega del Trabajo Monográfico</a:t>
            </a:r>
            <a:r>
              <a:rPr b="1" i="0" lang="en-US" sz="1750" u="none" cap="none" strike="noStrike">
                <a:solidFill>
                  <a:schemeClr val="accent2"/>
                </a:solidFill>
                <a:latin typeface="Roboto Condensed"/>
                <a:ea typeface="Roboto Condensed"/>
                <a:cs typeface="Roboto Condensed"/>
                <a:sym typeface="Roboto Condensed"/>
              </a:rPr>
              <a:t>: del 1</a:t>
            </a:r>
            <a:r>
              <a:rPr b="1" lang="en-US" sz="1750">
                <a:solidFill>
                  <a:schemeClr val="accent2"/>
                </a:solidFill>
                <a:latin typeface="Roboto Condensed"/>
                <a:ea typeface="Roboto Condensed"/>
                <a:cs typeface="Roboto Condensed"/>
                <a:sym typeface="Roboto Condensed"/>
              </a:rPr>
              <a:t>1</a:t>
            </a:r>
            <a:r>
              <a:rPr b="1" i="0" lang="en-US" sz="1750" u="none" cap="none" strike="noStrike">
                <a:solidFill>
                  <a:schemeClr val="accent2"/>
                </a:solidFill>
                <a:latin typeface="Roboto Condensed"/>
                <a:ea typeface="Roboto Condensed"/>
                <a:cs typeface="Roboto Condensed"/>
                <a:sym typeface="Roboto Condensed"/>
              </a:rPr>
              <a:t>  al 18 de Octubre          </a:t>
            </a:r>
            <a:endParaRPr b="1" i="0" sz="2100" u="none" cap="none" strike="noStrike">
              <a:solidFill>
                <a:schemeClr val="accent2"/>
              </a:solidFill>
              <a:latin typeface="Arial"/>
              <a:ea typeface="Arial"/>
              <a:cs typeface="Arial"/>
              <a:sym typeface="Arial"/>
            </a:endParaRPr>
          </a:p>
          <a:p>
            <a:pPr indent="0" lvl="0" marL="76200" marR="0" rtl="0" algn="ctr">
              <a:lnSpc>
                <a:spcPct val="100000"/>
              </a:lnSpc>
              <a:spcBef>
                <a:spcPts val="600"/>
              </a:spcBef>
              <a:spcAft>
                <a:spcPts val="0"/>
              </a:spcAft>
              <a:buClr>
                <a:schemeClr val="accent4"/>
              </a:buClr>
              <a:buSzPts val="2400"/>
              <a:buFont typeface="Roboto Condensed Light"/>
              <a:buNone/>
            </a:pPr>
            <a:r>
              <a:rPr b="1" i="0" lang="en-US" sz="1750" u="sng" cap="none" strike="noStrike">
                <a:solidFill>
                  <a:schemeClr val="accent2"/>
                </a:solidFill>
                <a:latin typeface="Roboto Condensed"/>
                <a:ea typeface="Roboto Condensed"/>
                <a:cs typeface="Roboto Condensed"/>
                <a:sym typeface="Roboto Condensed"/>
              </a:rPr>
              <a:t>Publicación de la nota final</a:t>
            </a:r>
            <a:r>
              <a:rPr b="1" i="0" lang="en-US" sz="1750" u="none" cap="none" strike="noStrike">
                <a:solidFill>
                  <a:schemeClr val="accent2"/>
                </a:solidFill>
                <a:latin typeface="Roboto Condensed"/>
                <a:ea typeface="Roboto Condensed"/>
                <a:cs typeface="Roboto Condensed"/>
                <a:sym typeface="Roboto Condensed"/>
              </a:rPr>
              <a:t>: 04 al 15 de Noviembre</a:t>
            </a:r>
            <a:endParaRPr b="1" i="0" sz="1750" u="none" cap="none" strike="noStrike">
              <a:solidFill>
                <a:schemeClr val="accent2"/>
              </a:solidFill>
              <a:latin typeface="Roboto Condensed"/>
              <a:ea typeface="Roboto Condensed"/>
              <a:cs typeface="Roboto Condensed"/>
              <a:sym typeface="Roboto Condensed"/>
            </a:endParaRPr>
          </a:p>
          <a:p>
            <a:pPr indent="-228600" lvl="0" marL="457200" marR="0" rtl="0" algn="l">
              <a:lnSpc>
                <a:spcPct val="100000"/>
              </a:lnSpc>
              <a:spcBef>
                <a:spcPts val="600"/>
              </a:spcBef>
              <a:spcAft>
                <a:spcPts val="0"/>
              </a:spcAft>
              <a:buClr>
                <a:schemeClr val="accent4"/>
              </a:buClr>
              <a:buSzPts val="2400"/>
              <a:buFont typeface="Roboto Condensed Light"/>
              <a:buNone/>
            </a:pPr>
            <a:r>
              <a:t/>
            </a:r>
            <a:endParaRPr b="0" i="0" sz="1050" u="none" cap="none" strike="noStrike">
              <a:solidFill>
                <a:schemeClr val="dk1"/>
              </a:solidFill>
              <a:latin typeface="Roboto Condensed Light"/>
              <a:ea typeface="Roboto Condensed Light"/>
              <a:cs typeface="Roboto Condensed Light"/>
              <a:sym typeface="Roboto Condensed Light"/>
            </a:endParaRPr>
          </a:p>
          <a:p>
            <a:pPr indent="0" lvl="0" marL="0" marR="0" rtl="0" algn="l">
              <a:lnSpc>
                <a:spcPct val="100000"/>
              </a:lnSpc>
              <a:spcBef>
                <a:spcPts val="600"/>
              </a:spcBef>
              <a:spcAft>
                <a:spcPts val="0"/>
              </a:spcAft>
              <a:buClr>
                <a:schemeClr val="dk1"/>
              </a:buClr>
              <a:buSzPts val="1100"/>
              <a:buFont typeface="Arial"/>
              <a:buNone/>
            </a:pPr>
            <a:r>
              <a:t/>
            </a:r>
            <a:endParaRPr b="0" i="0" sz="1800" u="none" cap="none" strike="noStrike">
              <a:solidFill>
                <a:schemeClr val="dk1"/>
              </a:solidFill>
              <a:latin typeface="Roboto Condensed Light"/>
              <a:ea typeface="Roboto Condensed Light"/>
              <a:cs typeface="Roboto Condensed Light"/>
              <a:sym typeface="Roboto Condensed Light"/>
            </a:endParaRPr>
          </a:p>
          <a:p>
            <a:pPr indent="0" lvl="0" marL="0" marR="0" rtl="0" algn="l">
              <a:lnSpc>
                <a:spcPct val="100000"/>
              </a:lnSpc>
              <a:spcBef>
                <a:spcPts val="600"/>
              </a:spcBef>
              <a:spcAft>
                <a:spcPts val="1000"/>
              </a:spcAft>
              <a:buClr>
                <a:schemeClr val="accent4"/>
              </a:buClr>
              <a:buSzPts val="2400"/>
              <a:buFont typeface="Roboto Condensed Light"/>
              <a:buNone/>
            </a:pPr>
            <a:r>
              <a:t/>
            </a:r>
            <a:endParaRPr b="0" i="0" sz="2400" u="none" cap="none" strike="noStrike">
              <a:solidFill>
                <a:schemeClr val="dk1"/>
              </a:solidFill>
              <a:latin typeface="Roboto Condensed Light"/>
              <a:ea typeface="Roboto Condensed Light"/>
              <a:cs typeface="Roboto Condensed Light"/>
              <a:sym typeface="Roboto Condensed 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13"/>
          <p:cNvSpPr txBox="1"/>
          <p:nvPr>
            <p:ph type="ctrTitle"/>
          </p:nvPr>
        </p:nvSpPr>
        <p:spPr>
          <a:xfrm>
            <a:off x="126126" y="3136200"/>
            <a:ext cx="5286702" cy="1628007"/>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US">
                <a:solidFill>
                  <a:srgbClr val="F1C232"/>
                </a:solidFill>
              </a:rPr>
              <a:t>ÁREAS DE TRABAJO EN LAS INSTITUCIONES DONDE SE LLEVAN A CABO LAS PPS</a:t>
            </a:r>
            <a:endParaRPr>
              <a:solidFill>
                <a:srgbClr val="F1C232"/>
              </a:solidFill>
            </a:endParaRPr>
          </a:p>
        </p:txBody>
      </p:sp>
      <p:sp>
        <p:nvSpPr>
          <p:cNvPr id="274" name="Google Shape;274;p13"/>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75" name="Google Shape;275;p13"/>
          <p:cNvSpPr txBox="1"/>
          <p:nvPr/>
        </p:nvSpPr>
        <p:spPr>
          <a:xfrm>
            <a:off x="463525" y="76200"/>
            <a:ext cx="2181600" cy="31362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3F5378"/>
              </a:solidFill>
              <a:latin typeface="Roboto Condensed"/>
              <a:ea typeface="Roboto Condensed"/>
              <a:cs typeface="Roboto Condensed"/>
              <a:sym typeface="Roboto Condensed"/>
            </a:endParaRPr>
          </a:p>
        </p:txBody>
      </p:sp>
      <p:pic>
        <p:nvPicPr>
          <p:cNvPr descr="CAMPUS VIRTUAL UNR" id="276" name="Google Shape;276;p13"/>
          <p:cNvPicPr preferRelativeResize="0"/>
          <p:nvPr/>
        </p:nvPicPr>
        <p:blipFill rotWithShape="1">
          <a:blip r:embed="rId3">
            <a:alphaModFix/>
          </a:blip>
          <a:srcRect b="0" l="0" r="0" t="0"/>
          <a:stretch/>
        </p:blipFill>
        <p:spPr>
          <a:xfrm>
            <a:off x="3169524" y="105968"/>
            <a:ext cx="1847850" cy="1333500"/>
          </a:xfrm>
          <a:prstGeom prst="rect">
            <a:avLst/>
          </a:prstGeom>
          <a:noFill/>
          <a:ln>
            <a:noFill/>
          </a:ln>
        </p:spPr>
      </p:pic>
      <p:pic>
        <p:nvPicPr>
          <p:cNvPr descr="Asuntos Académicos » Facultad de Psicología Rosario" id="277" name="Google Shape;277;p13"/>
          <p:cNvPicPr preferRelativeResize="0"/>
          <p:nvPr/>
        </p:nvPicPr>
        <p:blipFill rotWithShape="1">
          <a:blip r:embed="rId4">
            <a:alphaModFix/>
          </a:blip>
          <a:srcRect b="0" l="0" r="0" t="0"/>
          <a:stretch/>
        </p:blipFill>
        <p:spPr>
          <a:xfrm>
            <a:off x="6581759" y="2071171"/>
            <a:ext cx="2523641" cy="111970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4"/>
          <p:cNvSpPr txBox="1"/>
          <p:nvPr>
            <p:ph idx="1" type="body"/>
          </p:nvPr>
        </p:nvSpPr>
        <p:spPr>
          <a:xfrm>
            <a:off x="282225" y="1538002"/>
            <a:ext cx="3981300" cy="32340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600"/>
              <a:t>Responsable de área: </a:t>
            </a:r>
            <a:r>
              <a:rPr b="1" lang="en-US" sz="1700">
                <a:latin typeface="Roboto Condensed"/>
                <a:ea typeface="Roboto Condensed"/>
                <a:cs typeface="Roboto Condensed"/>
                <a:sym typeface="Roboto Condensed"/>
              </a:rPr>
              <a:t>Ps.Laura Hanono</a:t>
            </a:r>
            <a:endParaRPr b="1" sz="17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600"/>
              <a:t>Día y Horarios de Supervisión:</a:t>
            </a:r>
            <a:r>
              <a:rPr lang="en-US" sz="1600"/>
              <a:t> Viernes, 10hs</a:t>
            </a:r>
            <a:endParaRPr/>
          </a:p>
          <a:p>
            <a:pPr indent="-355600" lvl="0" marL="457200" rtl="0" algn="l">
              <a:lnSpc>
                <a:spcPct val="100000"/>
              </a:lnSpc>
              <a:spcBef>
                <a:spcPts val="600"/>
              </a:spcBef>
              <a:spcAft>
                <a:spcPts val="0"/>
              </a:spcAft>
              <a:buSzPts val="2000"/>
              <a:buChar char="▰"/>
            </a:pPr>
            <a:r>
              <a:rPr b="1" lang="en-US" sz="1600"/>
              <a:t>Modalidad: </a:t>
            </a:r>
            <a:r>
              <a:rPr lang="en-US" sz="1600"/>
              <a:t>Virtual</a:t>
            </a:r>
            <a:endParaRPr sz="1600"/>
          </a:p>
          <a:p>
            <a:pPr indent="-355600" lvl="0" marL="457200" rtl="0" algn="l">
              <a:lnSpc>
                <a:spcPct val="100000"/>
              </a:lnSpc>
              <a:spcBef>
                <a:spcPts val="600"/>
              </a:spcBef>
              <a:spcAft>
                <a:spcPts val="0"/>
              </a:spcAft>
              <a:buSzPts val="2000"/>
              <a:buChar char="▰"/>
            </a:pPr>
            <a:r>
              <a:rPr b="1" lang="en-US" sz="1600"/>
              <a:t>Efectores y cupos:</a:t>
            </a:r>
            <a:r>
              <a:rPr lang="en-US" sz="1600"/>
              <a:t> </a:t>
            </a:r>
            <a:r>
              <a:rPr i="1" lang="en-US" sz="1600"/>
              <a:t>Hospital Provincial de Rosario,</a:t>
            </a:r>
            <a:r>
              <a:rPr lang="en-US" sz="1600"/>
              <a:t> HECA, </a:t>
            </a:r>
            <a:r>
              <a:rPr b="1" lang="en-US" sz="1600" u="sng">
                <a:latin typeface="Roboto Condensed"/>
                <a:ea typeface="Roboto Condensed"/>
                <a:cs typeface="Roboto Condensed"/>
                <a:sym typeface="Roboto Condensed"/>
              </a:rPr>
              <a:t>cupos: 10 practicantes.</a:t>
            </a:r>
            <a:endParaRPr b="1" sz="1600" u="sng">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600"/>
              <a:t>Horarios de práctica en el efector:</a:t>
            </a:r>
            <a:r>
              <a:rPr lang="en-US" sz="1600"/>
              <a:t> A coordinar con el efector.</a:t>
            </a:r>
            <a:endParaRPr sz="1600"/>
          </a:p>
          <a:p>
            <a:pPr indent="-374650" lvl="0" marL="457200" rtl="0" algn="l">
              <a:lnSpc>
                <a:spcPct val="100000"/>
              </a:lnSpc>
              <a:spcBef>
                <a:spcPts val="600"/>
              </a:spcBef>
              <a:spcAft>
                <a:spcPts val="0"/>
              </a:spcAft>
              <a:buSzPts val="2300"/>
              <a:buChar char="▰"/>
            </a:pPr>
            <a:r>
              <a:rPr b="1" lang="en-US" sz="1900">
                <a:latin typeface="Roboto Condensed"/>
                <a:ea typeface="Roboto Condensed"/>
                <a:cs typeface="Roboto Condensed"/>
                <a:sym typeface="Roboto Condensed"/>
              </a:rPr>
              <a:t>e-mail: </a:t>
            </a:r>
            <a:r>
              <a:rPr b="1" lang="en-US" sz="1900" u="sng">
                <a:solidFill>
                  <a:schemeClr val="hlink"/>
                </a:solidFill>
                <a:latin typeface="Roboto Condensed"/>
                <a:ea typeface="Roboto Condensed"/>
                <a:cs typeface="Roboto Condensed"/>
                <a:sym typeface="Roboto Condensed"/>
                <a:hlinkClick r:id="rId3"/>
              </a:rPr>
              <a:t>laurahanono@gmail.com</a:t>
            </a:r>
            <a:endParaRPr b="1" sz="1900">
              <a:latin typeface="Roboto Condensed"/>
              <a:ea typeface="Roboto Condensed"/>
              <a:cs typeface="Roboto Condensed"/>
              <a:sym typeface="Roboto Condensed"/>
            </a:endParaRPr>
          </a:p>
          <a:p>
            <a:pPr indent="-228600" lvl="0" marL="457200" rtl="0" algn="l">
              <a:lnSpc>
                <a:spcPct val="100000"/>
              </a:lnSpc>
              <a:spcBef>
                <a:spcPts val="600"/>
              </a:spcBef>
              <a:spcAft>
                <a:spcPts val="0"/>
              </a:spcAft>
              <a:buSzPts val="2000"/>
              <a:buNone/>
            </a:pPr>
            <a:r>
              <a:t/>
            </a:r>
            <a:endParaRPr/>
          </a:p>
        </p:txBody>
      </p:sp>
      <p:sp>
        <p:nvSpPr>
          <p:cNvPr id="283" name="Google Shape;283;p14"/>
          <p:cNvSpPr txBox="1"/>
          <p:nvPr>
            <p:ph idx="2" type="body"/>
          </p:nvPr>
        </p:nvSpPr>
        <p:spPr>
          <a:xfrm>
            <a:off x="4396123" y="1537988"/>
            <a:ext cx="4134266" cy="2724300"/>
          </a:xfrm>
          <a:prstGeom prst="rect">
            <a:avLst/>
          </a:prstGeom>
          <a:noFill/>
          <a:ln>
            <a:noFill/>
          </a:ln>
        </p:spPr>
        <p:txBody>
          <a:bodyPr anchorCtr="0" anchor="t" bIns="91425" lIns="91425" spcFirstLastPara="1" rIns="91425" wrap="square" tIns="91425">
            <a:noAutofit/>
          </a:bodyPr>
          <a:lstStyle/>
          <a:p>
            <a:pPr indent="-355600" lvl="0" marL="457200" rtl="0" algn="just">
              <a:lnSpc>
                <a:spcPct val="100000"/>
              </a:lnSpc>
              <a:spcBef>
                <a:spcPts val="600"/>
              </a:spcBef>
              <a:spcAft>
                <a:spcPts val="0"/>
              </a:spcAft>
              <a:buSzPts val="2000"/>
              <a:buChar char="▰"/>
            </a:pPr>
            <a:r>
              <a:rPr b="1" lang="en-US" sz="1600"/>
              <a:t>Actividades:</a:t>
            </a:r>
            <a:r>
              <a:rPr lang="en-US" sz="1600"/>
              <a:t> Recorrido teórico y práctico orientado por un cuadernillo de textos organizado en torno a guías de lectura, se propone un primer abordaje centrado en la desnaturalización de las instituciones hospitalarias y la posterior elaboración de recorridos y posicionamientos clínicos.</a:t>
            </a:r>
            <a:endParaRPr/>
          </a:p>
        </p:txBody>
      </p:sp>
      <p:sp>
        <p:nvSpPr>
          <p:cNvPr id="284" name="Google Shape;284;p14"/>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85" name="Google Shape;285;p14"/>
          <p:cNvSpPr txBox="1"/>
          <p:nvPr>
            <p:ph type="title"/>
          </p:nvPr>
        </p:nvSpPr>
        <p:spPr>
          <a:xfrm>
            <a:off x="814275" y="392575"/>
            <a:ext cx="54924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I:</a:t>
            </a:r>
            <a:r>
              <a:rPr lang="en-US"/>
              <a:t> </a:t>
            </a:r>
            <a:r>
              <a:rPr lang="en-US" sz="2200">
                <a:solidFill>
                  <a:schemeClr val="lt1"/>
                </a:solidFill>
              </a:rPr>
              <a:t>Servicios de Psicología y Equipos de Salud Mental en Hospitales Generales</a:t>
            </a:r>
            <a:r>
              <a:rPr lang="en-US">
                <a:solidFill>
                  <a:schemeClr val="dk1"/>
                </a:solidFill>
              </a:rPr>
              <a:t> </a:t>
            </a:r>
            <a:endParaRPr/>
          </a:p>
        </p:txBody>
      </p:sp>
      <p:grpSp>
        <p:nvGrpSpPr>
          <p:cNvPr id="286" name="Google Shape;286;p14"/>
          <p:cNvGrpSpPr/>
          <p:nvPr/>
        </p:nvGrpSpPr>
        <p:grpSpPr>
          <a:xfrm>
            <a:off x="282216" y="590918"/>
            <a:ext cx="369505" cy="369505"/>
            <a:chOff x="2594050" y="1631825"/>
            <a:chExt cx="439625" cy="439625"/>
          </a:xfrm>
        </p:grpSpPr>
        <p:sp>
          <p:nvSpPr>
            <p:cNvPr id="287" name="Google Shape;287;p14"/>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14"/>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14"/>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p14"/>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5"/>
          <p:cNvSpPr txBox="1"/>
          <p:nvPr>
            <p:ph idx="1" type="body"/>
          </p:nvPr>
        </p:nvSpPr>
        <p:spPr>
          <a:xfrm>
            <a:off x="282225" y="1323327"/>
            <a:ext cx="4254582" cy="37599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100000"/>
              </a:lnSpc>
              <a:spcBef>
                <a:spcPts val="600"/>
              </a:spcBef>
              <a:spcAft>
                <a:spcPts val="0"/>
              </a:spcAft>
              <a:buSzPts val="1800"/>
              <a:buChar char="▰"/>
            </a:pPr>
            <a:r>
              <a:rPr b="1" lang="en-US" sz="1400"/>
              <a:t>Responsable de área: </a:t>
            </a:r>
            <a:r>
              <a:rPr b="1" lang="en-US" sz="1700">
                <a:latin typeface="Roboto Condensed"/>
                <a:ea typeface="Roboto Condensed"/>
                <a:cs typeface="Roboto Condensed"/>
                <a:sym typeface="Roboto Condensed"/>
              </a:rPr>
              <a:t>Ps.Gaspar Aita</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t>Adscriptas</a:t>
            </a:r>
            <a:r>
              <a:rPr lang="en-US" sz="1400"/>
              <a:t>: Aldana Rostagno-Luz Vaira</a:t>
            </a:r>
            <a:endParaRPr sz="1400"/>
          </a:p>
          <a:p>
            <a:pPr indent="-342900" lvl="0" marL="457200" rtl="0" algn="l">
              <a:lnSpc>
                <a:spcPct val="100000"/>
              </a:lnSpc>
              <a:spcBef>
                <a:spcPts val="600"/>
              </a:spcBef>
              <a:spcAft>
                <a:spcPts val="0"/>
              </a:spcAft>
              <a:buSzPts val="1800"/>
              <a:buChar char="▰"/>
            </a:pPr>
            <a:r>
              <a:rPr b="1" lang="en-US" sz="1400"/>
              <a:t>Día y Horarios de Supervisión</a:t>
            </a:r>
            <a:r>
              <a:rPr lang="en-US" sz="1400"/>
              <a:t>: Miércoles de 10 a 12 hs.</a:t>
            </a:r>
            <a:endParaRPr/>
          </a:p>
          <a:p>
            <a:pPr indent="-342900" lvl="0" marL="457200" rtl="0" algn="l">
              <a:lnSpc>
                <a:spcPct val="100000"/>
              </a:lnSpc>
              <a:spcBef>
                <a:spcPts val="600"/>
              </a:spcBef>
              <a:spcAft>
                <a:spcPts val="0"/>
              </a:spcAft>
              <a:buSzPts val="1800"/>
              <a:buChar char="▰"/>
            </a:pPr>
            <a:r>
              <a:rPr b="1" lang="en-US" sz="1400"/>
              <a:t>Modalidad: </a:t>
            </a:r>
            <a:r>
              <a:rPr lang="en-US" sz="1400"/>
              <a:t>presencial</a:t>
            </a:r>
            <a:endParaRPr sz="1400"/>
          </a:p>
          <a:p>
            <a:pPr indent="-342900" lvl="0" marL="457200" rtl="0" algn="l">
              <a:lnSpc>
                <a:spcPct val="100000"/>
              </a:lnSpc>
              <a:spcBef>
                <a:spcPts val="600"/>
              </a:spcBef>
              <a:spcAft>
                <a:spcPts val="0"/>
              </a:spcAft>
              <a:buSzPts val="1800"/>
              <a:buChar char="▰"/>
            </a:pPr>
            <a:r>
              <a:rPr b="1" lang="en-US" sz="1400"/>
              <a:t>Efectores</a:t>
            </a:r>
            <a:r>
              <a:rPr lang="en-US" sz="1400"/>
              <a:t>: </a:t>
            </a:r>
            <a:r>
              <a:rPr i="1" lang="en-US" sz="1400"/>
              <a:t>Centro  Poriahjú,  Taller para la Libertad (Extensión Universitaria de Humanidades y Artes), Centro Cultural La Toma, La Casita del MEDH</a:t>
            </a:r>
            <a:endParaRPr i="1" sz="1400"/>
          </a:p>
          <a:p>
            <a:pPr indent="-355600" lvl="0" marL="457200" rtl="0" algn="l">
              <a:lnSpc>
                <a:spcPct val="100000"/>
              </a:lnSpc>
              <a:spcBef>
                <a:spcPts val="600"/>
              </a:spcBef>
              <a:spcAft>
                <a:spcPts val="0"/>
              </a:spcAft>
              <a:buSzPts val="2000"/>
              <a:buChar char="▰"/>
            </a:pPr>
            <a:r>
              <a:rPr b="1" lang="en-US" sz="1600" u="sng">
                <a:latin typeface="Roboto Condensed"/>
                <a:ea typeface="Roboto Condensed"/>
                <a:cs typeface="Roboto Condensed"/>
                <a:sym typeface="Roboto Condensed"/>
              </a:rPr>
              <a:t>Cupos:</a:t>
            </a:r>
            <a:r>
              <a:rPr b="1" lang="en-US" sz="1600" u="sng">
                <a:latin typeface="Roboto Condensed"/>
                <a:ea typeface="Roboto Condensed"/>
                <a:cs typeface="Roboto Condensed"/>
                <a:sym typeface="Roboto Condensed"/>
              </a:rPr>
              <a:t> No hay límite.</a:t>
            </a:r>
            <a:endParaRPr b="1" sz="1600" u="sng">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t>Horarios de práctica en el efector:</a:t>
            </a:r>
            <a:r>
              <a:rPr lang="en-US" sz="1400"/>
              <a:t> Mañana y Tarde (los días de la semana se acuerdan con cada efector)</a:t>
            </a:r>
            <a:endParaRPr sz="1400"/>
          </a:p>
          <a:p>
            <a:pPr indent="-374650" lvl="0" marL="457200" rtl="0" algn="l">
              <a:lnSpc>
                <a:spcPct val="100000"/>
              </a:lnSpc>
              <a:spcBef>
                <a:spcPts val="600"/>
              </a:spcBef>
              <a:spcAft>
                <a:spcPts val="0"/>
              </a:spcAft>
              <a:buSzPts val="2300"/>
              <a:buFont typeface="Roboto Condensed"/>
              <a:buChar char="▰"/>
            </a:pPr>
            <a:r>
              <a:rPr b="1" lang="en-US" sz="1900">
                <a:latin typeface="Roboto Condensed"/>
                <a:ea typeface="Roboto Condensed"/>
                <a:cs typeface="Roboto Condensed"/>
                <a:sym typeface="Roboto Condensed"/>
              </a:rPr>
              <a:t>e-mail: </a:t>
            </a:r>
            <a:r>
              <a:rPr b="1" lang="en-US" sz="1900" u="sng">
                <a:solidFill>
                  <a:schemeClr val="hlink"/>
                </a:solidFill>
                <a:latin typeface="Roboto Condensed"/>
                <a:ea typeface="Roboto Condensed"/>
                <a:cs typeface="Roboto Condensed"/>
                <a:sym typeface="Roboto Condensed"/>
                <a:hlinkClick r:id="rId3"/>
              </a:rPr>
              <a:t>superogro@hotmail.com</a:t>
            </a:r>
            <a:endParaRPr b="1" sz="1900">
              <a:latin typeface="Roboto Condensed"/>
              <a:ea typeface="Roboto Condensed"/>
              <a:cs typeface="Roboto Condensed"/>
              <a:sym typeface="Roboto Condensed"/>
            </a:endParaRPr>
          </a:p>
        </p:txBody>
      </p:sp>
      <p:sp>
        <p:nvSpPr>
          <p:cNvPr id="296" name="Google Shape;296;p15"/>
          <p:cNvSpPr txBox="1"/>
          <p:nvPr>
            <p:ph idx="2" type="body"/>
          </p:nvPr>
        </p:nvSpPr>
        <p:spPr>
          <a:xfrm>
            <a:off x="4396123" y="1537987"/>
            <a:ext cx="4254582" cy="2853259"/>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600"/>
              <a:t>Actividades:</a:t>
            </a:r>
            <a:br>
              <a:rPr lang="en-US" sz="1600"/>
            </a:br>
            <a:r>
              <a:rPr lang="en-US" sz="1600"/>
              <a:t>Se abordan diversas problemáticas comunitarias acontecidas en Centros de Salud, Vecinales, ONG’s o dispensarios. Los posicionamientos de reflexión y abordajes grupales se irán construyendo a partir de los paradigmas que cada alumno o alumna escoja, manteniendo relaciones interdisciplinarias con las propuestas teóricas e ideológicas de la Psicología Social Comunitaria.</a:t>
            </a:r>
            <a:endParaRPr/>
          </a:p>
          <a:p>
            <a:pPr indent="-228600" lvl="0" marL="457200" rtl="0" algn="just">
              <a:lnSpc>
                <a:spcPct val="100000"/>
              </a:lnSpc>
              <a:spcBef>
                <a:spcPts val="600"/>
              </a:spcBef>
              <a:spcAft>
                <a:spcPts val="0"/>
              </a:spcAft>
              <a:buSzPts val="2000"/>
              <a:buNone/>
            </a:pPr>
            <a:r>
              <a:t/>
            </a:r>
            <a:endParaRPr sz="1600"/>
          </a:p>
        </p:txBody>
      </p:sp>
      <p:sp>
        <p:nvSpPr>
          <p:cNvPr id="297" name="Google Shape;297;p15"/>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98" name="Google Shape;298;p15"/>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II:</a:t>
            </a:r>
            <a:r>
              <a:rPr lang="en-US">
                <a:solidFill>
                  <a:srgbClr val="FFC000"/>
                </a:solidFill>
              </a:rPr>
              <a:t> </a:t>
            </a:r>
            <a:r>
              <a:rPr lang="en-US" sz="2200"/>
              <a:t>Praxis Comunitarias desde las Perspectivas Psi </a:t>
            </a:r>
            <a:endParaRPr sz="2200"/>
          </a:p>
        </p:txBody>
      </p:sp>
      <p:grpSp>
        <p:nvGrpSpPr>
          <p:cNvPr id="299" name="Google Shape;299;p15"/>
          <p:cNvGrpSpPr/>
          <p:nvPr/>
        </p:nvGrpSpPr>
        <p:grpSpPr>
          <a:xfrm>
            <a:off x="282216" y="590918"/>
            <a:ext cx="369505" cy="369505"/>
            <a:chOff x="2594050" y="1631825"/>
            <a:chExt cx="439625" cy="439625"/>
          </a:xfrm>
        </p:grpSpPr>
        <p:sp>
          <p:nvSpPr>
            <p:cNvPr id="300" name="Google Shape;300;p15"/>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15"/>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 name="Google Shape;302;p15"/>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 name="Google Shape;303;p15"/>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16"/>
          <p:cNvSpPr txBox="1"/>
          <p:nvPr>
            <p:ph idx="1" type="body"/>
          </p:nvPr>
        </p:nvSpPr>
        <p:spPr>
          <a:xfrm>
            <a:off x="-84225" y="1158775"/>
            <a:ext cx="4964700" cy="3984600"/>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600"/>
              </a:spcBef>
              <a:spcAft>
                <a:spcPts val="0"/>
              </a:spcAft>
              <a:buSzPts val="1800"/>
              <a:buChar char="▰"/>
            </a:pPr>
            <a:r>
              <a:rPr b="1" lang="en-US" sz="1400"/>
              <a:t>Responsables de área: </a:t>
            </a:r>
            <a:r>
              <a:rPr b="1" lang="en-US" sz="1700">
                <a:latin typeface="Roboto Condensed"/>
                <a:ea typeface="Roboto Condensed"/>
                <a:cs typeface="Roboto Condensed"/>
                <a:sym typeface="Roboto Condensed"/>
              </a:rPr>
              <a:t>Prof. Adjunto Sergio Ribaudo, </a:t>
            </a:r>
            <a:endParaRPr b="1" sz="17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700">
                <a:latin typeface="Roboto Condensed"/>
                <a:ea typeface="Roboto Condensed"/>
                <a:cs typeface="Roboto Condensed"/>
                <a:sym typeface="Roboto Condensed"/>
              </a:rPr>
              <a:t>Ps.Mirta Spedale. Ps.Adrián Secondo.</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t>Adscriptos, Auxiliares alumnos/as: </a:t>
            </a:r>
            <a:r>
              <a:rPr lang="en-US" sz="1400"/>
              <a:t>Ps.Gustavo Mastroiacovo, Ps. </a:t>
            </a:r>
            <a:r>
              <a:rPr lang="en-US" sz="1400"/>
              <a:t>Vanesa Dassie</a:t>
            </a:r>
            <a:endParaRPr sz="1400"/>
          </a:p>
          <a:p>
            <a:pPr indent="-317500" lvl="0" marL="457200" rtl="0" algn="l">
              <a:lnSpc>
                <a:spcPct val="100000"/>
              </a:lnSpc>
              <a:spcBef>
                <a:spcPts val="600"/>
              </a:spcBef>
              <a:spcAft>
                <a:spcPts val="0"/>
              </a:spcAft>
              <a:buSzPts val="1400"/>
              <a:buChar char="▰"/>
            </a:pPr>
            <a:r>
              <a:rPr b="1" lang="en-US" sz="1400"/>
              <a:t>Ayudante Alumno:  </a:t>
            </a:r>
            <a:r>
              <a:rPr lang="en-US" sz="1400"/>
              <a:t>Katia Lucero</a:t>
            </a:r>
            <a:endParaRPr sz="1400"/>
          </a:p>
          <a:p>
            <a:pPr indent="-342900" lvl="0" marL="457200" rtl="0" algn="l">
              <a:lnSpc>
                <a:spcPct val="100000"/>
              </a:lnSpc>
              <a:spcBef>
                <a:spcPts val="600"/>
              </a:spcBef>
              <a:spcAft>
                <a:spcPts val="0"/>
              </a:spcAft>
              <a:buSzPts val="1800"/>
              <a:buChar char="▰"/>
            </a:pPr>
            <a:r>
              <a:rPr b="1" lang="en-US" sz="1400"/>
              <a:t>Día y Horarios de Supervisión: </a:t>
            </a:r>
            <a:r>
              <a:rPr lang="en-US" sz="1400"/>
              <a:t>Miércoles 10 Hs</a:t>
            </a:r>
            <a:endParaRPr/>
          </a:p>
          <a:p>
            <a:pPr indent="-342900" lvl="0" marL="457200" rtl="0" algn="l">
              <a:lnSpc>
                <a:spcPct val="100000"/>
              </a:lnSpc>
              <a:spcBef>
                <a:spcPts val="600"/>
              </a:spcBef>
              <a:spcAft>
                <a:spcPts val="0"/>
              </a:spcAft>
              <a:buSzPts val="1800"/>
              <a:buChar char="▰"/>
            </a:pPr>
            <a:r>
              <a:rPr b="1" lang="en-US" sz="1400"/>
              <a:t>Modalidad:</a:t>
            </a:r>
            <a:r>
              <a:rPr lang="en-US" sz="1400"/>
              <a:t> Práctico. Supervisión Virtual</a:t>
            </a:r>
            <a:endParaRPr sz="1400"/>
          </a:p>
          <a:p>
            <a:pPr indent="-342900" lvl="0" marL="457200" rtl="0" algn="l">
              <a:lnSpc>
                <a:spcPct val="100000"/>
              </a:lnSpc>
              <a:spcBef>
                <a:spcPts val="600"/>
              </a:spcBef>
              <a:spcAft>
                <a:spcPts val="0"/>
              </a:spcAft>
              <a:buSzPts val="1800"/>
              <a:buChar char="▰"/>
            </a:pPr>
            <a:r>
              <a:rPr b="1" lang="en-US" sz="1400" u="sng">
                <a:latin typeface="Roboto Condensed"/>
                <a:ea typeface="Roboto Condensed"/>
                <a:cs typeface="Roboto Condensed"/>
                <a:sym typeface="Roboto Condensed"/>
              </a:rPr>
              <a:t>Efectores y cupos:  </a:t>
            </a:r>
            <a:r>
              <a:rPr b="1" lang="en-US" sz="1400" u="sng">
                <a:latin typeface="Roboto Condensed"/>
                <a:ea typeface="Roboto Condensed"/>
                <a:cs typeface="Roboto Condensed"/>
                <a:sym typeface="Roboto Condensed"/>
              </a:rPr>
              <a:t>(10 practicantes)</a:t>
            </a:r>
            <a:endParaRPr b="1" sz="1400" u="sng">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i="1" lang="en-US" sz="1400"/>
              <a:t>Hospital A. Avila – Cto. Salud 7 de Abril – Dispositivo de atención de urgencias en SM- Secretaria de Salud de VGG</a:t>
            </a:r>
            <a:endParaRPr/>
          </a:p>
          <a:p>
            <a:pPr indent="-342900" lvl="0" marL="457200" rtl="0" algn="l">
              <a:lnSpc>
                <a:spcPct val="100000"/>
              </a:lnSpc>
              <a:spcBef>
                <a:spcPts val="600"/>
              </a:spcBef>
              <a:spcAft>
                <a:spcPts val="0"/>
              </a:spcAft>
              <a:buSzPts val="1800"/>
              <a:buChar char="▰"/>
            </a:pPr>
            <a:r>
              <a:rPr lang="en-US" sz="1400"/>
              <a:t> </a:t>
            </a:r>
            <a:r>
              <a:rPr b="1" lang="en-US" sz="1400"/>
              <a:t>Horarios de práctica en el efector: </a:t>
            </a:r>
            <a:r>
              <a:rPr lang="en-US" sz="1400"/>
              <a:t>Todos los dias , de 9 a 14 hs y fines de semana</a:t>
            </a:r>
            <a:endParaRPr sz="1400"/>
          </a:p>
          <a:p>
            <a:pPr indent="-228600" lvl="0" marL="457200" rtl="0" algn="l">
              <a:lnSpc>
                <a:spcPct val="100000"/>
              </a:lnSpc>
              <a:spcBef>
                <a:spcPts val="600"/>
              </a:spcBef>
              <a:spcAft>
                <a:spcPts val="0"/>
              </a:spcAft>
              <a:buSzPts val="1800"/>
              <a:buNone/>
            </a:pPr>
            <a:r>
              <a:t/>
            </a:r>
            <a:endParaRPr sz="1400"/>
          </a:p>
        </p:txBody>
      </p:sp>
      <p:sp>
        <p:nvSpPr>
          <p:cNvPr id="309" name="Google Shape;309;p16"/>
          <p:cNvSpPr txBox="1"/>
          <p:nvPr>
            <p:ph idx="2" type="body"/>
          </p:nvPr>
        </p:nvSpPr>
        <p:spPr>
          <a:xfrm>
            <a:off x="4953550" y="1538000"/>
            <a:ext cx="3697200" cy="3181800"/>
          </a:xfrm>
          <a:prstGeom prst="rect">
            <a:avLst/>
          </a:prstGeom>
          <a:noFill/>
          <a:ln>
            <a:noFill/>
          </a:ln>
        </p:spPr>
        <p:txBody>
          <a:bodyPr anchorCtr="0" anchor="t" bIns="91425" lIns="91425" spcFirstLastPara="1" rIns="91425" wrap="square" tIns="91425">
            <a:noAutofit/>
          </a:bodyPr>
          <a:lstStyle/>
          <a:p>
            <a:pPr indent="-355600" lvl="0" marL="457200" rtl="0" algn="l">
              <a:lnSpc>
                <a:spcPct val="150000"/>
              </a:lnSpc>
              <a:spcBef>
                <a:spcPts val="600"/>
              </a:spcBef>
              <a:spcAft>
                <a:spcPts val="0"/>
              </a:spcAft>
              <a:buSzPts val="2000"/>
              <a:buChar char="▰"/>
            </a:pPr>
            <a:r>
              <a:rPr b="1" lang="en-US" sz="1600" u="sng"/>
              <a:t>Actividades</a:t>
            </a:r>
            <a:r>
              <a:rPr b="1" lang="en-US" sz="1600"/>
              <a:t>:</a:t>
            </a:r>
            <a:br>
              <a:rPr lang="en-US" sz="1600"/>
            </a:br>
            <a:r>
              <a:rPr lang="en-US" sz="1600"/>
              <a:t>Supervisión grupal del trabajo en el efector en torno a la Intervención del Psicólogo Clínico, en servicios de urgencias, de guardia y en servicios de Psicología.</a:t>
            </a:r>
            <a:endParaRPr sz="1600"/>
          </a:p>
          <a:p>
            <a:pPr indent="-368300" lvl="0" marL="457200" rtl="0" algn="l">
              <a:lnSpc>
                <a:spcPct val="100000"/>
              </a:lnSpc>
              <a:spcBef>
                <a:spcPts val="600"/>
              </a:spcBef>
              <a:spcAft>
                <a:spcPts val="0"/>
              </a:spcAft>
              <a:buSzPts val="2200"/>
              <a:buChar char="▰"/>
            </a:pPr>
            <a:r>
              <a:rPr b="1" lang="en-US" sz="1800" u="sng">
                <a:latin typeface="Roboto Condensed"/>
                <a:ea typeface="Roboto Condensed"/>
                <a:cs typeface="Roboto Condensed"/>
                <a:sym typeface="Roboto Condensed"/>
              </a:rPr>
              <a:t>e-mail</a:t>
            </a:r>
            <a:r>
              <a:rPr b="1" lang="en-US" sz="1800">
                <a:latin typeface="Roboto Condensed"/>
                <a:ea typeface="Roboto Condensed"/>
                <a:cs typeface="Roboto Condensed"/>
                <a:sym typeface="Roboto Condensed"/>
              </a:rPr>
              <a:t>: </a:t>
            </a:r>
            <a:r>
              <a:rPr b="1" lang="en-US" sz="18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sigi2214@hotmail.com</a:t>
            </a:r>
            <a:endParaRPr b="1">
              <a:latin typeface="Roboto Condensed"/>
              <a:ea typeface="Roboto Condensed"/>
              <a:cs typeface="Roboto Condensed"/>
              <a:sym typeface="Roboto Condensed"/>
            </a:endParaRPr>
          </a:p>
        </p:txBody>
      </p:sp>
      <p:sp>
        <p:nvSpPr>
          <p:cNvPr id="310" name="Google Shape;310;p16"/>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11" name="Google Shape;311;p16"/>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III</a:t>
            </a:r>
            <a:r>
              <a:rPr lang="en-US" sz="2400">
                <a:solidFill>
                  <a:srgbClr val="FFFF00"/>
                </a:solidFill>
              </a:rPr>
              <a:t>:</a:t>
            </a:r>
            <a:r>
              <a:rPr lang="en-US"/>
              <a:t>  El Psicólogo Clínico en Atención Primaria</a:t>
            </a:r>
            <a:endParaRPr/>
          </a:p>
        </p:txBody>
      </p:sp>
      <p:grpSp>
        <p:nvGrpSpPr>
          <p:cNvPr id="312" name="Google Shape;312;p16"/>
          <p:cNvGrpSpPr/>
          <p:nvPr/>
        </p:nvGrpSpPr>
        <p:grpSpPr>
          <a:xfrm>
            <a:off x="282216" y="590918"/>
            <a:ext cx="369505" cy="369505"/>
            <a:chOff x="2594050" y="1631825"/>
            <a:chExt cx="439625" cy="439625"/>
          </a:xfrm>
        </p:grpSpPr>
        <p:sp>
          <p:nvSpPr>
            <p:cNvPr id="313" name="Google Shape;313;p16"/>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16"/>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16"/>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 name="Google Shape;316;p16"/>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17"/>
          <p:cNvSpPr txBox="1"/>
          <p:nvPr>
            <p:ph idx="1" type="body"/>
          </p:nvPr>
        </p:nvSpPr>
        <p:spPr>
          <a:xfrm>
            <a:off x="-84225" y="1271600"/>
            <a:ext cx="5141100" cy="3986100"/>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Responsable de área: </a:t>
            </a:r>
            <a:r>
              <a:rPr b="1" lang="en-US" sz="1700">
                <a:latin typeface="Roboto Condensed"/>
                <a:ea typeface="Roboto Condensed"/>
                <a:cs typeface="Roboto Condensed"/>
                <a:sym typeface="Roboto Condensed"/>
              </a:rPr>
              <a:t>Ps. María Fabiana Correa</a:t>
            </a:r>
            <a:endParaRPr sz="1500">
              <a:latin typeface="Roboto Condensed"/>
              <a:ea typeface="Roboto Condensed"/>
              <a:cs typeface="Roboto Condensed"/>
              <a:sym typeface="Roboto Condensed"/>
            </a:endParaRPr>
          </a:p>
          <a:p>
            <a:pPr indent="-342900" lvl="0" marL="457200" marR="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Adscriptos</a:t>
            </a:r>
            <a:r>
              <a:rPr lang="en-US" sz="1400">
                <a:latin typeface="Roboto Condensed"/>
                <a:ea typeface="Roboto Condensed"/>
                <a:cs typeface="Roboto Condensed"/>
                <a:sym typeface="Roboto Condensed"/>
              </a:rPr>
              <a:t>: Micaela Portero</a:t>
            </a:r>
            <a:endParaRPr sz="1400">
              <a:latin typeface="Roboto Condensed"/>
              <a:ea typeface="Roboto Condensed"/>
              <a:cs typeface="Roboto Condensed"/>
              <a:sym typeface="Roboto Condensed"/>
            </a:endParaRPr>
          </a:p>
          <a:p>
            <a:pPr indent="-342900" lvl="0" marL="457200" marR="0" rtl="0" algn="l">
              <a:lnSpc>
                <a:spcPct val="100000"/>
              </a:lnSpc>
              <a:spcBef>
                <a:spcPts val="600"/>
              </a:spcBef>
              <a:spcAft>
                <a:spcPts val="0"/>
              </a:spcAft>
              <a:buSzPts val="1800"/>
              <a:buChar char="▰"/>
            </a:pPr>
            <a:r>
              <a:rPr lang="en-US" sz="1400">
                <a:latin typeface="Roboto Condensed"/>
                <a:ea typeface="Roboto Condensed"/>
                <a:cs typeface="Roboto Condensed"/>
                <a:sym typeface="Roboto Condensed"/>
              </a:rPr>
              <a:t>Horario de supervisión: martes 18 hs a 20 hs</a:t>
            </a:r>
            <a:endParaRPr/>
          </a:p>
          <a:p>
            <a:pPr indent="-349250" lvl="0" marL="457200" rtl="0" algn="just">
              <a:lnSpc>
                <a:spcPct val="100000"/>
              </a:lnSpc>
              <a:spcBef>
                <a:spcPts val="600"/>
              </a:spcBef>
              <a:spcAft>
                <a:spcPts val="0"/>
              </a:spcAft>
              <a:buSzPts val="1900"/>
              <a:buChar char="▰"/>
            </a:pPr>
            <a:r>
              <a:rPr b="1" lang="en-US" sz="1400">
                <a:latin typeface="Roboto Condensed"/>
                <a:ea typeface="Roboto Condensed"/>
                <a:cs typeface="Roboto Condensed"/>
                <a:sym typeface="Roboto Condensed"/>
              </a:rPr>
              <a:t>Modalidad:</a:t>
            </a:r>
            <a:r>
              <a:rPr lang="en-US" sz="1400">
                <a:latin typeface="Roboto Condensed"/>
                <a:ea typeface="Roboto Condensed"/>
                <a:cs typeface="Roboto Condensed"/>
                <a:sym typeface="Roboto Condensed"/>
              </a:rPr>
              <a:t> Modalidad: mixta presencial/ virtual.</a:t>
            </a:r>
            <a:endParaRPr/>
          </a:p>
          <a:p>
            <a:pPr indent="0" lvl="0" marL="114300" rtl="0" algn="l">
              <a:lnSpc>
                <a:spcPct val="100000"/>
              </a:lnSpc>
              <a:spcBef>
                <a:spcPts val="600"/>
              </a:spcBef>
              <a:spcAft>
                <a:spcPts val="0"/>
              </a:spcAft>
              <a:buSzPts val="1800"/>
              <a:buNone/>
            </a:pPr>
            <a:r>
              <a:rPr lang="en-US" sz="1400">
                <a:latin typeface="Roboto Condensed"/>
                <a:ea typeface="Roboto Condensed"/>
                <a:cs typeface="Roboto Condensed"/>
                <a:sym typeface="Roboto Condensed"/>
              </a:rPr>
              <a:t> Tanto para talleres como para cursado, cuando sea adecuado y conforme a protocolo</a:t>
            </a:r>
            <a:endParaRPr sz="14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Efectores</a:t>
            </a:r>
            <a:r>
              <a:rPr lang="en-US" sz="1400">
                <a:latin typeface="Roboto Condensed"/>
                <a:ea typeface="Roboto Condensed"/>
                <a:cs typeface="Roboto Condensed"/>
                <a:sym typeface="Roboto Condensed"/>
              </a:rPr>
              <a:t> :</a:t>
            </a:r>
            <a:r>
              <a:rPr i="1" lang="en-US" sz="1400">
                <a:latin typeface="Roboto Condensed"/>
                <a:ea typeface="Roboto Condensed"/>
                <a:cs typeface="Roboto Condensed"/>
                <a:sym typeface="Roboto Condensed"/>
              </a:rPr>
              <a:t>FAOHP- LALCEC Cañada de Gómez y región 4 (Santa Fe y Entre Ríos)- Hospital Granaderos a Caballo. San Lorenzo. Grupos de pacientes y familiares OSMA CEI UNR</a:t>
            </a:r>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Horarios de práctica en el efector: </a:t>
            </a:r>
            <a:r>
              <a:rPr lang="en-US" sz="1400">
                <a:latin typeface="Roboto Condensed"/>
                <a:ea typeface="Roboto Condensed"/>
                <a:cs typeface="Roboto Condensed"/>
                <a:sym typeface="Roboto Condensed"/>
              </a:rPr>
              <a:t>variados según actividad (talles, grupos de pacientes y familiares, etc.)</a:t>
            </a:r>
            <a:endParaRPr sz="1400">
              <a:latin typeface="Roboto Condensed"/>
              <a:ea typeface="Roboto Condensed"/>
              <a:cs typeface="Roboto Condensed"/>
              <a:sym typeface="Roboto Condensed"/>
            </a:endParaRPr>
          </a:p>
          <a:p>
            <a:pPr indent="-368300" lvl="0" marL="457200" marR="0" rtl="0" algn="l">
              <a:lnSpc>
                <a:spcPct val="100000"/>
              </a:lnSpc>
              <a:spcBef>
                <a:spcPts val="600"/>
              </a:spcBef>
              <a:spcAft>
                <a:spcPts val="0"/>
              </a:spcAft>
              <a:buSzPts val="2200"/>
              <a:buFont typeface="Roboto Condensed"/>
              <a:buChar char="▰"/>
            </a:pPr>
            <a:r>
              <a:rPr b="1" lang="en-US" sz="1800" u="sng">
                <a:latin typeface="Roboto Condensed"/>
                <a:ea typeface="Roboto Condensed"/>
                <a:cs typeface="Roboto Condensed"/>
                <a:sym typeface="Roboto Condensed"/>
              </a:rPr>
              <a:t>Cupos:  sin limite de cupo.</a:t>
            </a:r>
            <a:endParaRPr b="1" sz="2400" u="sng">
              <a:latin typeface="Roboto Condensed"/>
              <a:ea typeface="Roboto Condensed"/>
              <a:cs typeface="Roboto Condensed"/>
              <a:sym typeface="Roboto Condensed"/>
            </a:endParaRPr>
          </a:p>
          <a:p>
            <a:pPr indent="-228600" lvl="0" marL="457200" marR="0" rtl="0" algn="l">
              <a:lnSpc>
                <a:spcPct val="100000"/>
              </a:lnSpc>
              <a:spcBef>
                <a:spcPts val="600"/>
              </a:spcBef>
              <a:spcAft>
                <a:spcPts val="0"/>
              </a:spcAft>
              <a:buSzPts val="1800"/>
              <a:buNone/>
            </a:pPr>
            <a:r>
              <a:t/>
            </a:r>
            <a:endParaRPr sz="1400">
              <a:latin typeface="Roboto Condensed"/>
              <a:ea typeface="Roboto Condensed"/>
              <a:cs typeface="Roboto Condensed"/>
              <a:sym typeface="Roboto Condensed"/>
            </a:endParaRPr>
          </a:p>
          <a:p>
            <a:pPr indent="0" lvl="0" marL="114300" marR="0" rtl="0" algn="l">
              <a:lnSpc>
                <a:spcPct val="100000"/>
              </a:lnSpc>
              <a:spcBef>
                <a:spcPts val="600"/>
              </a:spcBef>
              <a:spcAft>
                <a:spcPts val="0"/>
              </a:spcAft>
              <a:buSzPts val="1800"/>
              <a:buNone/>
            </a:pPr>
            <a:r>
              <a:rPr lang="en-US" sz="1200">
                <a:latin typeface="Roboto Condensed"/>
                <a:ea typeface="Roboto Condensed"/>
                <a:cs typeface="Roboto Condensed"/>
                <a:sym typeface="Roboto Condensed"/>
              </a:rPr>
              <a:t>    </a:t>
            </a:r>
            <a:endParaRPr sz="1200">
              <a:latin typeface="Roboto Condensed"/>
              <a:ea typeface="Roboto Condensed"/>
              <a:cs typeface="Roboto Condensed"/>
              <a:sym typeface="Roboto Condensed"/>
            </a:endParaRPr>
          </a:p>
        </p:txBody>
      </p:sp>
      <p:sp>
        <p:nvSpPr>
          <p:cNvPr id="322" name="Google Shape;322;p17"/>
          <p:cNvSpPr txBox="1"/>
          <p:nvPr>
            <p:ph idx="2" type="body"/>
          </p:nvPr>
        </p:nvSpPr>
        <p:spPr>
          <a:xfrm>
            <a:off x="4814375" y="1234975"/>
            <a:ext cx="4062300" cy="3849900"/>
          </a:xfrm>
          <a:prstGeom prst="rect">
            <a:avLst/>
          </a:prstGeom>
          <a:noFill/>
          <a:ln>
            <a:noFill/>
          </a:ln>
        </p:spPr>
        <p:txBody>
          <a:bodyPr anchorCtr="0" anchor="t" bIns="91425" lIns="91425" spcFirstLastPara="1" rIns="91425" wrap="square" tIns="91425">
            <a:noAutofit/>
          </a:bodyPr>
          <a:lstStyle/>
          <a:p>
            <a:pPr indent="0" lvl="0" marL="107950" rtl="0" algn="just">
              <a:lnSpc>
                <a:spcPct val="100000"/>
              </a:lnSpc>
              <a:spcBef>
                <a:spcPts val="600"/>
              </a:spcBef>
              <a:spcAft>
                <a:spcPts val="0"/>
              </a:spcAft>
              <a:buSzPts val="1900"/>
              <a:buNone/>
            </a:pPr>
            <a:r>
              <a:rPr lang="en-US" sz="1400"/>
              <a:t> </a:t>
            </a:r>
            <a:endParaRPr sz="1500"/>
          </a:p>
          <a:p>
            <a:pPr indent="-349250" lvl="0" marL="457200" marR="0" rtl="0" algn="just">
              <a:lnSpc>
                <a:spcPct val="100000"/>
              </a:lnSpc>
              <a:spcBef>
                <a:spcPts val="600"/>
              </a:spcBef>
              <a:spcAft>
                <a:spcPts val="0"/>
              </a:spcAft>
              <a:buSzPts val="1900"/>
              <a:buChar char="▰"/>
            </a:pPr>
            <a:r>
              <a:rPr b="1" lang="en-US" sz="1400" u="sng">
                <a:latin typeface="Roboto Condensed"/>
                <a:ea typeface="Roboto Condensed"/>
                <a:cs typeface="Roboto Condensed"/>
                <a:sym typeface="Roboto Condensed"/>
              </a:rPr>
              <a:t>Propuesta</a:t>
            </a:r>
            <a:r>
              <a:rPr lang="en-US" sz="1400">
                <a:latin typeface="Roboto Condensed"/>
                <a:ea typeface="Roboto Condensed"/>
                <a:cs typeface="Roboto Condensed"/>
                <a:sym typeface="Roboto Condensed"/>
              </a:rPr>
              <a:t>: Teóricos, Introducción a la Psicooncología. Abordaje interdisciplinario, integral del paciente con cáncer. Presentación de casos clínicos. </a:t>
            </a:r>
            <a:endParaRPr sz="1400">
              <a:latin typeface="Roboto Condensed"/>
              <a:ea typeface="Roboto Condensed"/>
              <a:cs typeface="Roboto Condensed"/>
              <a:sym typeface="Roboto Condensed"/>
            </a:endParaRPr>
          </a:p>
          <a:p>
            <a:pPr indent="-349250" lvl="0" marL="457200" marR="0" rtl="0" algn="just">
              <a:lnSpc>
                <a:spcPct val="100000"/>
              </a:lnSpc>
              <a:spcBef>
                <a:spcPts val="600"/>
              </a:spcBef>
              <a:spcAft>
                <a:spcPts val="0"/>
              </a:spcAft>
              <a:buSzPts val="1900"/>
              <a:buChar char="▰"/>
            </a:pPr>
            <a:r>
              <a:rPr lang="en-US" sz="1400">
                <a:latin typeface="Roboto Condensed"/>
                <a:ea typeface="Roboto Condensed"/>
                <a:cs typeface="Roboto Condensed"/>
                <a:sym typeface="Roboto Condensed"/>
              </a:rPr>
              <a:t>Talleres, para pacientes, familiares y entorno. Grupos terapéuticos, temáticas específicas y a proponer. Charlas con profesionales nacionales y extranjeros.</a:t>
            </a:r>
            <a:endParaRPr sz="1400">
              <a:latin typeface="Roboto Condensed"/>
              <a:ea typeface="Roboto Condensed"/>
              <a:cs typeface="Roboto Condensed"/>
              <a:sym typeface="Roboto Condensed"/>
            </a:endParaRPr>
          </a:p>
          <a:p>
            <a:pPr indent="-349250" lvl="0" marL="457200" marR="0" rtl="0" algn="just">
              <a:lnSpc>
                <a:spcPct val="100000"/>
              </a:lnSpc>
              <a:spcBef>
                <a:spcPts val="600"/>
              </a:spcBef>
              <a:spcAft>
                <a:spcPts val="0"/>
              </a:spcAft>
              <a:buSzPts val="1900"/>
              <a:buChar char="▰"/>
            </a:pPr>
            <a:r>
              <a:rPr lang="en-US" sz="1400">
                <a:latin typeface="Roboto Condensed"/>
                <a:ea typeface="Roboto Condensed"/>
                <a:cs typeface="Roboto Condensed"/>
                <a:sym typeface="Roboto Condensed"/>
              </a:rPr>
              <a:t>Participación en actividades institucionales, conversatorios y jornadas. </a:t>
            </a:r>
            <a:endParaRPr sz="14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lang="en-US" sz="1400">
                <a:latin typeface="Roboto Condensed"/>
                <a:ea typeface="Roboto Condensed"/>
                <a:cs typeface="Roboto Condensed"/>
                <a:sym typeface="Roboto Condensed"/>
              </a:rPr>
              <a:t> </a:t>
            </a:r>
            <a:r>
              <a:rPr b="1" lang="en-US" sz="1800">
                <a:latin typeface="Roboto Condensed"/>
                <a:ea typeface="Roboto Condensed"/>
                <a:cs typeface="Roboto Condensed"/>
                <a:sym typeface="Roboto Condensed"/>
              </a:rPr>
              <a:t>e-mail</a:t>
            </a:r>
            <a:r>
              <a:rPr b="1" lang="en-US" sz="1800">
                <a:latin typeface="Roboto Condensed"/>
                <a:ea typeface="Roboto Condensed"/>
                <a:cs typeface="Roboto Condensed"/>
                <a:sym typeface="Roboto Condensed"/>
              </a:rPr>
              <a:t>: </a:t>
            </a:r>
            <a:r>
              <a:rPr b="1" lang="en-US" sz="1800">
                <a:solidFill>
                  <a:schemeClr val="accent1"/>
                </a:solidFill>
                <a:uFill>
                  <a:noFill/>
                </a:uFill>
                <a:latin typeface="Roboto Condensed"/>
                <a:ea typeface="Roboto Condensed"/>
                <a:cs typeface="Roboto Condensed"/>
                <a:sym typeface="Roboto Condensed"/>
                <a:hlinkClick r:id="rId3">
                  <a:extLst>
                    <a:ext uri="{A12FA001-AC4F-418D-AE19-62706E023703}">
                      <ahyp:hlinkClr val="tx"/>
                    </a:ext>
                  </a:extLst>
                </a:hlinkClick>
              </a:rPr>
              <a:t>mfabianacorrea@gmail.com</a:t>
            </a:r>
            <a:endParaRPr b="1" sz="1900">
              <a:latin typeface="Roboto Condensed"/>
              <a:ea typeface="Roboto Condensed"/>
              <a:cs typeface="Roboto Condensed"/>
              <a:sym typeface="Roboto Condensed"/>
            </a:endParaRPr>
          </a:p>
        </p:txBody>
      </p:sp>
      <p:sp>
        <p:nvSpPr>
          <p:cNvPr id="323" name="Google Shape;323;p17"/>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24" name="Google Shape;324;p17"/>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SzPts val="2000"/>
              <a:buNone/>
            </a:pPr>
            <a:r>
              <a:rPr lang="en-US" sz="2400">
                <a:solidFill>
                  <a:srgbClr val="FFC000"/>
                </a:solidFill>
              </a:rPr>
              <a:t>AREA IV</a:t>
            </a:r>
            <a:r>
              <a:rPr lang="en-US"/>
              <a:t>: </a:t>
            </a:r>
            <a:r>
              <a:rPr lang="en-US" sz="2200"/>
              <a:t>Psicooncología</a:t>
            </a:r>
            <a:endParaRPr sz="2200"/>
          </a:p>
        </p:txBody>
      </p:sp>
      <p:grpSp>
        <p:nvGrpSpPr>
          <p:cNvPr id="325" name="Google Shape;325;p17"/>
          <p:cNvGrpSpPr/>
          <p:nvPr/>
        </p:nvGrpSpPr>
        <p:grpSpPr>
          <a:xfrm>
            <a:off x="282216" y="590918"/>
            <a:ext cx="369505" cy="369505"/>
            <a:chOff x="2594050" y="1631825"/>
            <a:chExt cx="439625" cy="439625"/>
          </a:xfrm>
        </p:grpSpPr>
        <p:sp>
          <p:nvSpPr>
            <p:cNvPr id="326" name="Google Shape;326;p17"/>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17"/>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17"/>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17"/>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18"/>
          <p:cNvSpPr txBox="1"/>
          <p:nvPr>
            <p:ph idx="1" type="body"/>
          </p:nvPr>
        </p:nvSpPr>
        <p:spPr>
          <a:xfrm>
            <a:off x="-84225" y="1323326"/>
            <a:ext cx="4480200" cy="38202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600"/>
              <a:t>Responsable de área:</a:t>
            </a:r>
            <a:r>
              <a:rPr b="1" lang="en-US" sz="1600">
                <a:latin typeface="Roboto Condensed"/>
                <a:ea typeface="Roboto Condensed"/>
                <a:cs typeface="Roboto Condensed"/>
                <a:sym typeface="Roboto Condensed"/>
              </a:rPr>
              <a:t> </a:t>
            </a:r>
            <a:r>
              <a:rPr b="1" lang="en-US" sz="1800">
                <a:latin typeface="Roboto Condensed"/>
                <a:ea typeface="Roboto Condensed"/>
                <a:cs typeface="Roboto Condensed"/>
                <a:sym typeface="Roboto Condensed"/>
              </a:rPr>
              <a:t>Prof. Adjunta Ps. Fernanda Mariel Fernández</a:t>
            </a:r>
            <a:endParaRPr b="1" sz="18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600"/>
              <a:t>JTP. Esp. </a:t>
            </a:r>
            <a:r>
              <a:rPr b="1" lang="en-US" sz="1700">
                <a:latin typeface="Roboto Condensed"/>
                <a:ea typeface="Roboto Condensed"/>
                <a:cs typeface="Roboto Condensed"/>
                <a:sym typeface="Roboto Condensed"/>
              </a:rPr>
              <a:t>Ps. Eliana Belén Reynaldo</a:t>
            </a:r>
            <a:endParaRPr b="1" sz="17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600" u="sng"/>
              <a:t>Adscriptos</a:t>
            </a:r>
            <a:r>
              <a:rPr b="1" lang="en-US" sz="1600"/>
              <a:t>: </a:t>
            </a:r>
            <a:endParaRPr/>
          </a:p>
          <a:p>
            <a:pPr indent="0" lvl="0" marL="457200" rtl="0" algn="l">
              <a:lnSpc>
                <a:spcPct val="100000"/>
              </a:lnSpc>
              <a:spcBef>
                <a:spcPts val="600"/>
              </a:spcBef>
              <a:spcAft>
                <a:spcPts val="0"/>
              </a:spcAft>
              <a:buSzPts val="2000"/>
              <a:buNone/>
            </a:pPr>
            <a:r>
              <a:rPr lang="en-US" sz="1600"/>
              <a:t>Ps. Guillermo Mashke, Ps.Fiama Beluccini. </a:t>
            </a:r>
            <a:endParaRPr sz="1600"/>
          </a:p>
          <a:p>
            <a:pPr indent="0" lvl="0" marL="101600" rtl="0" algn="l">
              <a:lnSpc>
                <a:spcPct val="100000"/>
              </a:lnSpc>
              <a:spcBef>
                <a:spcPts val="600"/>
              </a:spcBef>
              <a:spcAft>
                <a:spcPts val="0"/>
              </a:spcAft>
              <a:buSzPts val="2000"/>
              <a:buNone/>
            </a:pPr>
            <a:r>
              <a:rPr lang="en-US" sz="1600" u="sng"/>
              <a:t>Auxiliares alumnos/as</a:t>
            </a:r>
            <a:r>
              <a:rPr lang="en-US" sz="1600"/>
              <a:t>: </a:t>
            </a:r>
            <a:r>
              <a:rPr lang="en-US" sz="1600"/>
              <a:t>Rosina Lorenzo</a:t>
            </a:r>
            <a:endParaRPr sz="1600"/>
          </a:p>
          <a:p>
            <a:pPr indent="-355600" lvl="0" marL="457200" rtl="0" algn="l">
              <a:lnSpc>
                <a:spcPct val="100000"/>
              </a:lnSpc>
              <a:spcBef>
                <a:spcPts val="600"/>
              </a:spcBef>
              <a:spcAft>
                <a:spcPts val="0"/>
              </a:spcAft>
              <a:buSzPts val="2000"/>
              <a:buChar char="▰"/>
            </a:pPr>
            <a:r>
              <a:rPr b="1" lang="en-US" sz="1600"/>
              <a:t>Día y Horarios de Supervisión:</a:t>
            </a:r>
            <a:r>
              <a:rPr lang="en-US" sz="1600"/>
              <a:t>  Lunes de 14 a 16 hs</a:t>
            </a:r>
            <a:endParaRPr/>
          </a:p>
          <a:p>
            <a:pPr indent="-355600" lvl="0" marL="457200" rtl="0" algn="l">
              <a:lnSpc>
                <a:spcPct val="100000"/>
              </a:lnSpc>
              <a:spcBef>
                <a:spcPts val="600"/>
              </a:spcBef>
              <a:spcAft>
                <a:spcPts val="0"/>
              </a:spcAft>
              <a:buSzPts val="2000"/>
              <a:buChar char="▰"/>
            </a:pPr>
            <a:r>
              <a:rPr b="1" lang="en-US" sz="1600"/>
              <a:t>Modalidad:</a:t>
            </a:r>
            <a:r>
              <a:rPr lang="en-US" sz="1600"/>
              <a:t> presencial/Virtual</a:t>
            </a:r>
            <a:endParaRPr/>
          </a:p>
          <a:p>
            <a:pPr indent="-355600" lvl="0" marL="457200" rtl="0" algn="l">
              <a:lnSpc>
                <a:spcPct val="100000"/>
              </a:lnSpc>
              <a:spcBef>
                <a:spcPts val="600"/>
              </a:spcBef>
              <a:spcAft>
                <a:spcPts val="0"/>
              </a:spcAft>
              <a:buSzPts val="2000"/>
              <a:buChar char="▰"/>
            </a:pPr>
            <a:r>
              <a:rPr b="1" lang="en-US" sz="1600"/>
              <a:t>Horarios de Práctica</a:t>
            </a:r>
            <a:r>
              <a:rPr lang="en-US" sz="1600"/>
              <a:t>: de mañana principalmente</a:t>
            </a:r>
            <a:endParaRPr/>
          </a:p>
          <a:p>
            <a:pPr indent="-228600" lvl="0" marL="457200" rtl="0" algn="l">
              <a:lnSpc>
                <a:spcPct val="100000"/>
              </a:lnSpc>
              <a:spcBef>
                <a:spcPts val="600"/>
              </a:spcBef>
              <a:spcAft>
                <a:spcPts val="0"/>
              </a:spcAft>
              <a:buSzPts val="2000"/>
              <a:buNone/>
            </a:pPr>
            <a:r>
              <a:t/>
            </a:r>
            <a:endParaRPr b="1" sz="1600"/>
          </a:p>
          <a:p>
            <a:pPr indent="-228600" lvl="0" marL="457200" rtl="0" algn="l">
              <a:lnSpc>
                <a:spcPct val="100000"/>
              </a:lnSpc>
              <a:spcBef>
                <a:spcPts val="600"/>
              </a:spcBef>
              <a:spcAft>
                <a:spcPts val="0"/>
              </a:spcAft>
              <a:buSzPts val="2000"/>
              <a:buNone/>
            </a:pPr>
            <a:r>
              <a:t/>
            </a:r>
            <a:endParaRPr sz="1600"/>
          </a:p>
        </p:txBody>
      </p:sp>
      <p:sp>
        <p:nvSpPr>
          <p:cNvPr id="335" name="Google Shape;335;p18"/>
          <p:cNvSpPr txBox="1"/>
          <p:nvPr>
            <p:ph idx="2" type="body"/>
          </p:nvPr>
        </p:nvSpPr>
        <p:spPr>
          <a:xfrm>
            <a:off x="4396124" y="1379939"/>
            <a:ext cx="4254582" cy="3030578"/>
          </a:xfrm>
          <a:prstGeom prst="rect">
            <a:avLst/>
          </a:prstGeom>
          <a:noFill/>
          <a:ln>
            <a:noFill/>
          </a:ln>
        </p:spPr>
        <p:txBody>
          <a:bodyPr anchorCtr="0" anchor="t" bIns="91425" lIns="91425" spcFirstLastPara="1" rIns="91425" wrap="square" tIns="91425">
            <a:noAutofit/>
          </a:bodyPr>
          <a:lstStyle/>
          <a:p>
            <a:pPr indent="-184150" lvl="0" marL="285750" rtl="0" algn="just">
              <a:lnSpc>
                <a:spcPct val="150000"/>
              </a:lnSpc>
              <a:spcBef>
                <a:spcPts val="600"/>
              </a:spcBef>
              <a:spcAft>
                <a:spcPts val="0"/>
              </a:spcAft>
              <a:buSzPts val="2000"/>
              <a:buChar char="▰"/>
            </a:pPr>
            <a:r>
              <a:rPr lang="en-US" sz="1400"/>
              <a:t> </a:t>
            </a:r>
            <a:r>
              <a:rPr b="1" lang="en-US" sz="1600" u="sng"/>
              <a:t>Actividades</a:t>
            </a:r>
            <a:r>
              <a:rPr b="1" lang="en-US" sz="1600"/>
              <a:t>: </a:t>
            </a:r>
            <a:r>
              <a:rPr lang="en-US" sz="1600"/>
              <a:t>La orientación teórica desde la Psicología la irá proponiendo cada practicante, según su Formación y elección personal. Se abordará la clínica y los significante forenses que participan en los sujetos desde su singularidad dentro de la sociedad.</a:t>
            </a:r>
            <a:endParaRPr sz="1600"/>
          </a:p>
        </p:txBody>
      </p:sp>
      <p:sp>
        <p:nvSpPr>
          <p:cNvPr id="336" name="Google Shape;336;p18"/>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37" name="Google Shape;337;p18"/>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V</a:t>
            </a:r>
            <a:r>
              <a:rPr lang="en-US">
                <a:solidFill>
                  <a:srgbClr val="FFC000"/>
                </a:solidFill>
              </a:rPr>
              <a:t>:</a:t>
            </a:r>
            <a:r>
              <a:rPr lang="en-US"/>
              <a:t>  </a:t>
            </a:r>
            <a:r>
              <a:rPr lang="en-US" sz="2200"/>
              <a:t>Psicología  Jurídico-Forense</a:t>
            </a:r>
            <a:endParaRPr sz="2200"/>
          </a:p>
        </p:txBody>
      </p:sp>
      <p:grpSp>
        <p:nvGrpSpPr>
          <p:cNvPr id="338" name="Google Shape;338;p18"/>
          <p:cNvGrpSpPr/>
          <p:nvPr/>
        </p:nvGrpSpPr>
        <p:grpSpPr>
          <a:xfrm>
            <a:off x="282216" y="590918"/>
            <a:ext cx="369505" cy="369505"/>
            <a:chOff x="2594050" y="1631825"/>
            <a:chExt cx="439625" cy="439625"/>
          </a:xfrm>
        </p:grpSpPr>
        <p:sp>
          <p:nvSpPr>
            <p:cNvPr id="339" name="Google Shape;339;p18"/>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18"/>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 name="Google Shape;341;p18"/>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18"/>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3" name="Google Shape;343;p18"/>
          <p:cNvSpPr txBox="1"/>
          <p:nvPr/>
        </p:nvSpPr>
        <p:spPr>
          <a:xfrm>
            <a:off x="906450" y="4820100"/>
            <a:ext cx="5922900" cy="307800"/>
          </a:xfrm>
          <a:prstGeom prst="rect">
            <a:avLst/>
          </a:prstGeom>
          <a:noFill/>
          <a:ln>
            <a:noFill/>
          </a:ln>
        </p:spPr>
        <p:txBody>
          <a:bodyPr anchorCtr="0" anchor="t" bIns="45700" lIns="91425" spcFirstLastPara="1" rIns="91425" wrap="square" tIns="45700">
            <a:spAutoFit/>
          </a:bodyPr>
          <a:lstStyle/>
          <a:p>
            <a:pPr indent="0" lvl="0" marL="3371850" marR="0" rtl="0" algn="l">
              <a:lnSpc>
                <a:spcPct val="100000"/>
              </a:lnSpc>
              <a:spcBef>
                <a:spcPts val="0"/>
              </a:spcBef>
              <a:spcAft>
                <a:spcPts val="0"/>
              </a:spcAft>
              <a:buClr>
                <a:srgbClr val="000000"/>
              </a:buClr>
              <a:buSzPts val="1400"/>
              <a:buFont typeface="Arial"/>
              <a:buNone/>
            </a:pPr>
            <a:r>
              <a:rPr b="0" i="0" lang="en-US" sz="1400" u="none" cap="none" strike="noStrike">
                <a:solidFill>
                  <a:srgbClr val="426194"/>
                </a:solidFill>
                <a:latin typeface="Roboto Condensed"/>
                <a:ea typeface="Roboto Condensed"/>
                <a:cs typeface="Roboto Condensed"/>
                <a:sym typeface="Roboto Condensed"/>
              </a:rPr>
              <a:t>(Continúa en la página siguiente)</a:t>
            </a:r>
            <a:endParaRPr b="0" i="0" sz="1400" u="none" cap="none" strike="noStrike">
              <a:solidFill>
                <a:srgbClr val="426194"/>
              </a:solidFill>
              <a:latin typeface="Roboto Condensed"/>
              <a:ea typeface="Roboto Condensed"/>
              <a:cs typeface="Roboto Condensed"/>
              <a:sym typeface="Roboto Condensed"/>
            </a:endParaRPr>
          </a:p>
        </p:txBody>
      </p:sp>
      <p:sp>
        <p:nvSpPr>
          <p:cNvPr id="344" name="Google Shape;344;p18"/>
          <p:cNvSpPr/>
          <p:nvPr/>
        </p:nvSpPr>
        <p:spPr>
          <a:xfrm>
            <a:off x="7977700" y="4208325"/>
            <a:ext cx="768000" cy="202200"/>
          </a:xfrm>
          <a:prstGeom prst="rightArrow">
            <a:avLst>
              <a:gd fmla="val 50000" name="adj1"/>
              <a:gd fmla="val 50000" name="adj2"/>
            </a:avLst>
          </a:prstGeom>
          <a:solidFill>
            <a:schemeClr val="lt2"/>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19"/>
          <p:cNvSpPr txBox="1"/>
          <p:nvPr>
            <p:ph type="title"/>
          </p:nvPr>
        </p:nvSpPr>
        <p:spPr>
          <a:xfrm>
            <a:off x="814275" y="392575"/>
            <a:ext cx="5492400" cy="725025"/>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a:solidFill>
                  <a:srgbClr val="FFC000"/>
                </a:solidFill>
              </a:rPr>
              <a:t>AREA V: </a:t>
            </a:r>
            <a:r>
              <a:rPr lang="en-US">
                <a:solidFill>
                  <a:schemeClr val="lt1"/>
                </a:solidFill>
              </a:rPr>
              <a:t>PSICOLOGÍA JURÍDICO – FORENSE </a:t>
            </a:r>
            <a:r>
              <a:rPr b="0" lang="en-US">
                <a:solidFill>
                  <a:schemeClr val="lt1"/>
                </a:solidFill>
              </a:rPr>
              <a:t>(cont.)</a:t>
            </a:r>
            <a:endParaRPr b="0">
              <a:solidFill>
                <a:schemeClr val="lt1"/>
              </a:solidFill>
            </a:endParaRPr>
          </a:p>
        </p:txBody>
      </p:sp>
      <p:sp>
        <p:nvSpPr>
          <p:cNvPr id="350" name="Google Shape;350;p19"/>
          <p:cNvSpPr txBox="1"/>
          <p:nvPr>
            <p:ph idx="1" type="body"/>
          </p:nvPr>
        </p:nvSpPr>
        <p:spPr>
          <a:xfrm>
            <a:off x="282225" y="1301400"/>
            <a:ext cx="8430900" cy="3842100"/>
          </a:xfrm>
          <a:prstGeom prst="rect">
            <a:avLst/>
          </a:prstGeom>
          <a:noFill/>
          <a:ln>
            <a:noFill/>
          </a:ln>
        </p:spPr>
        <p:txBody>
          <a:bodyPr anchorCtr="0" anchor="ctr" bIns="91425" lIns="91425" spcFirstLastPara="1" rIns="91425" wrap="square" tIns="91425">
            <a:noAutofit/>
          </a:bodyPr>
          <a:lstStyle/>
          <a:p>
            <a:pPr indent="-336550" lvl="0" marL="457200" rtl="0" algn="just">
              <a:lnSpc>
                <a:spcPct val="100000"/>
              </a:lnSpc>
              <a:spcBef>
                <a:spcPts val="600"/>
              </a:spcBef>
              <a:spcAft>
                <a:spcPts val="0"/>
              </a:spcAft>
              <a:buSzPts val="1700"/>
              <a:buChar char="▰"/>
            </a:pPr>
            <a:r>
              <a:rPr b="1" lang="en-US" sz="1700" u="sng">
                <a:latin typeface="Roboto Condensed"/>
                <a:ea typeface="Roboto Condensed"/>
                <a:cs typeface="Roboto Condensed"/>
                <a:sym typeface="Roboto Condensed"/>
              </a:rPr>
              <a:t>Efectores y cupos</a:t>
            </a:r>
            <a:r>
              <a:rPr b="1" lang="en-US" sz="1700" u="sng"/>
              <a:t>:</a:t>
            </a:r>
            <a:endParaRPr sz="1700" u="sng"/>
          </a:p>
          <a:p>
            <a:pPr indent="0" lvl="0" marL="133350" rtl="0" algn="just">
              <a:lnSpc>
                <a:spcPct val="100000"/>
              </a:lnSpc>
              <a:spcBef>
                <a:spcPts val="600"/>
              </a:spcBef>
              <a:spcAft>
                <a:spcPts val="0"/>
              </a:spcAft>
              <a:buSzPts val="1500"/>
              <a:buNone/>
            </a:pPr>
            <a:r>
              <a:rPr b="1" i="1" lang="en-US" sz="1500">
                <a:latin typeface="Roboto Condensed"/>
                <a:ea typeface="Roboto Condensed"/>
                <a:cs typeface="Roboto Condensed"/>
                <a:sym typeface="Roboto Condensed"/>
              </a:rPr>
              <a:t> </a:t>
            </a:r>
            <a:r>
              <a:rPr b="1" i="1" lang="en-US" sz="1500" u="sng">
                <a:latin typeface="Roboto Condensed"/>
                <a:ea typeface="Roboto Condensed"/>
                <a:cs typeface="Roboto Condensed"/>
                <a:sym typeface="Roboto Condensed"/>
              </a:rPr>
              <a:t>Niñeces y Adolescencias</a:t>
            </a:r>
            <a:r>
              <a:rPr lang="en-US" sz="1500" u="sng"/>
              <a:t>:</a:t>
            </a:r>
            <a:r>
              <a:rPr lang="en-US" sz="1500"/>
              <a:t> Secretaría de la Niñez, Adolescencia y Familia de la Provincia, instituciones que dependen de la misma. </a:t>
            </a:r>
            <a:endParaRPr sz="1500"/>
          </a:p>
          <a:p>
            <a:pPr indent="0" lvl="0" marL="133350" rtl="0" algn="just">
              <a:lnSpc>
                <a:spcPct val="100000"/>
              </a:lnSpc>
              <a:spcBef>
                <a:spcPts val="600"/>
              </a:spcBef>
              <a:spcAft>
                <a:spcPts val="0"/>
              </a:spcAft>
              <a:buSzPts val="1500"/>
              <a:buNone/>
            </a:pPr>
            <a:r>
              <a:rPr lang="en-US" sz="1500"/>
              <a:t> </a:t>
            </a:r>
            <a:r>
              <a:rPr b="1" i="1" lang="en-US" sz="1500" u="sng">
                <a:latin typeface="Roboto Condensed"/>
                <a:ea typeface="Roboto Condensed"/>
                <a:cs typeface="Roboto Condensed"/>
                <a:sym typeface="Roboto Condensed"/>
              </a:rPr>
              <a:t>Victimología y Derechos Humanos</a:t>
            </a:r>
            <a:r>
              <a:rPr b="1" lang="en-US" sz="1500" u="sng">
                <a:latin typeface="Roboto Condensed"/>
                <a:ea typeface="Roboto Condensed"/>
                <a:cs typeface="Roboto Condensed"/>
                <a:sym typeface="Roboto Condensed"/>
              </a:rPr>
              <a:t>:</a:t>
            </a:r>
            <a:r>
              <a:rPr b="1" lang="en-US" sz="1500">
                <a:latin typeface="Roboto Condensed"/>
                <a:ea typeface="Roboto Condensed"/>
                <a:cs typeface="Roboto Condensed"/>
                <a:sym typeface="Roboto Condensed"/>
              </a:rPr>
              <a:t> </a:t>
            </a:r>
            <a:r>
              <a:rPr lang="en-US" sz="1500"/>
              <a:t>Ministerio Público de la Acusación, Centro de Toma de Denuncias, Centro de acceso a la Justicia.</a:t>
            </a:r>
            <a:endParaRPr sz="1500"/>
          </a:p>
          <a:p>
            <a:pPr indent="0" lvl="0" marL="133350" rtl="0" algn="just">
              <a:lnSpc>
                <a:spcPct val="100000"/>
              </a:lnSpc>
              <a:spcBef>
                <a:spcPts val="600"/>
              </a:spcBef>
              <a:spcAft>
                <a:spcPts val="0"/>
              </a:spcAft>
              <a:buSzPts val="1500"/>
              <a:buNone/>
            </a:pPr>
            <a:r>
              <a:rPr b="1" i="1" lang="en-US" sz="1500" u="sng">
                <a:latin typeface="Roboto Condensed"/>
                <a:ea typeface="Roboto Condensed"/>
                <a:cs typeface="Roboto Condensed"/>
                <a:sym typeface="Roboto Condensed"/>
              </a:rPr>
              <a:t>Jóvenes en conflicto con la Ley Penal</a:t>
            </a:r>
            <a:r>
              <a:rPr b="1" lang="en-US" sz="1500" u="sng">
                <a:latin typeface="Roboto Condensed"/>
                <a:ea typeface="Roboto Condensed"/>
                <a:cs typeface="Roboto Condensed"/>
                <a:sym typeface="Roboto Condensed"/>
              </a:rPr>
              <a:t>:</a:t>
            </a:r>
            <a:r>
              <a:rPr lang="en-US" sz="1500"/>
              <a:t> Programa de Libertad Asistida, Instituto para la recuperación del Adolescente (ex IRAR), Casa del Adolescente, Libertad Asistida de San Lorenzo.</a:t>
            </a:r>
            <a:endParaRPr sz="1500"/>
          </a:p>
          <a:p>
            <a:pPr indent="0" lvl="0" marL="133350" rtl="0" algn="just">
              <a:lnSpc>
                <a:spcPct val="100000"/>
              </a:lnSpc>
              <a:spcBef>
                <a:spcPts val="600"/>
              </a:spcBef>
              <a:spcAft>
                <a:spcPts val="0"/>
              </a:spcAft>
              <a:buSzPts val="1500"/>
              <a:buNone/>
            </a:pPr>
            <a:r>
              <a:rPr b="1" i="1" lang="en-US" sz="1500">
                <a:latin typeface="Roboto Condensed"/>
                <a:ea typeface="Roboto Condensed"/>
                <a:cs typeface="Roboto Condensed"/>
                <a:sym typeface="Roboto Condensed"/>
              </a:rPr>
              <a:t> </a:t>
            </a:r>
            <a:r>
              <a:rPr b="1" i="1" lang="en-US" sz="1500" u="sng">
                <a:latin typeface="Roboto Condensed"/>
                <a:ea typeface="Roboto Condensed"/>
                <a:cs typeface="Roboto Condensed"/>
                <a:sym typeface="Roboto Condensed"/>
              </a:rPr>
              <a:t>Instituciones Totales</a:t>
            </a:r>
            <a:r>
              <a:rPr b="1" lang="en-US" sz="1500" u="sng">
                <a:latin typeface="Roboto Condensed"/>
                <a:ea typeface="Roboto Condensed"/>
                <a:cs typeface="Roboto Condensed"/>
                <a:sym typeface="Roboto Condensed"/>
              </a:rPr>
              <a:t>:</a:t>
            </a:r>
            <a:r>
              <a:rPr lang="en-US" sz="1500"/>
              <a:t> Unidades Penitenciarias N° 5, 6, 11. Patronato de Liberados.</a:t>
            </a:r>
            <a:endParaRPr sz="1500"/>
          </a:p>
          <a:p>
            <a:pPr indent="-323850" lvl="0" marL="457200" rtl="0" algn="just">
              <a:lnSpc>
                <a:spcPct val="100000"/>
              </a:lnSpc>
              <a:spcBef>
                <a:spcPts val="600"/>
              </a:spcBef>
              <a:spcAft>
                <a:spcPts val="0"/>
              </a:spcAft>
              <a:buSzPts val="1500"/>
              <a:buChar char="▰"/>
            </a:pPr>
            <a:r>
              <a:rPr b="1" lang="en-US" sz="1500" u="sng">
                <a:latin typeface="Roboto Condensed"/>
                <a:ea typeface="Roboto Condensed"/>
                <a:cs typeface="Roboto Condensed"/>
                <a:sym typeface="Roboto Condensed"/>
              </a:rPr>
              <a:t>Cupos</a:t>
            </a:r>
            <a:r>
              <a:rPr b="1" lang="en-US" sz="1500">
                <a:latin typeface="Roboto Condensed"/>
                <a:ea typeface="Roboto Condensed"/>
                <a:cs typeface="Roboto Condensed"/>
                <a:sym typeface="Roboto Condensed"/>
              </a:rPr>
              <a:t>:  Hasta 30 alumnos </a:t>
            </a:r>
            <a:r>
              <a:rPr lang="en-US" sz="1500"/>
              <a:t>(cada cual seleccionará el grupo poblacional y las instituciones que estén ofrecidas)</a:t>
            </a:r>
            <a:endParaRPr sz="1500"/>
          </a:p>
          <a:p>
            <a:pPr indent="0" lvl="0" marL="133350" rtl="0" algn="just">
              <a:lnSpc>
                <a:spcPct val="100000"/>
              </a:lnSpc>
              <a:spcBef>
                <a:spcPts val="600"/>
              </a:spcBef>
              <a:spcAft>
                <a:spcPts val="0"/>
              </a:spcAft>
              <a:buSzPts val="1500"/>
              <a:buNone/>
            </a:pPr>
            <a:r>
              <a:t/>
            </a:r>
            <a:endParaRPr sz="1500"/>
          </a:p>
          <a:p>
            <a:pPr indent="-336550" lvl="0" marL="457200" rtl="0" algn="just">
              <a:lnSpc>
                <a:spcPct val="100000"/>
              </a:lnSpc>
              <a:spcBef>
                <a:spcPts val="600"/>
              </a:spcBef>
              <a:spcAft>
                <a:spcPts val="0"/>
              </a:spcAft>
              <a:buSzPts val="1700"/>
              <a:buChar char="▰"/>
            </a:pPr>
            <a:r>
              <a:rPr b="1" lang="en-US" sz="1700" u="sng">
                <a:latin typeface="Roboto Condensed"/>
                <a:ea typeface="Roboto Condensed"/>
                <a:cs typeface="Roboto Condensed"/>
                <a:sym typeface="Roboto Condensed"/>
              </a:rPr>
              <a:t>E-mail:</a:t>
            </a:r>
            <a:r>
              <a:rPr b="1" lang="en-US" sz="1700">
                <a:latin typeface="Roboto Condensed"/>
                <a:ea typeface="Roboto Condensed"/>
                <a:cs typeface="Roboto Condensed"/>
                <a:sym typeface="Roboto Condensed"/>
              </a:rPr>
              <a:t> </a:t>
            </a:r>
            <a:r>
              <a:rPr b="1" lang="en-US" sz="1700" u="sng">
                <a:solidFill>
                  <a:schemeClr val="hlink"/>
                </a:solidFill>
                <a:latin typeface="Roboto Condensed"/>
                <a:ea typeface="Roboto Condensed"/>
                <a:cs typeface="Roboto Condensed"/>
                <a:sym typeface="Roboto Condensed"/>
                <a:hlinkClick r:id="rId3"/>
              </a:rPr>
              <a:t>ffernan1@hotmail.com</a:t>
            </a:r>
            <a:r>
              <a:rPr b="1" lang="en-US" sz="1700">
                <a:latin typeface="Roboto Condensed"/>
                <a:ea typeface="Roboto Condensed"/>
                <a:cs typeface="Roboto Condensed"/>
                <a:sym typeface="Roboto Condensed"/>
              </a:rPr>
              <a:t> y </a:t>
            </a:r>
            <a:r>
              <a:rPr b="1" lang="en-US" sz="1700" u="sng">
                <a:solidFill>
                  <a:schemeClr val="hlink"/>
                </a:solidFill>
                <a:latin typeface="Roboto Condensed"/>
                <a:ea typeface="Roboto Condensed"/>
                <a:cs typeface="Roboto Condensed"/>
                <a:sym typeface="Roboto Condensed"/>
                <a:hlinkClick r:id="rId4"/>
              </a:rPr>
              <a:t>pselianareynaldo@hotmail.com</a:t>
            </a:r>
            <a:endParaRPr b="1" sz="1700">
              <a:latin typeface="Roboto Condensed"/>
              <a:ea typeface="Roboto Condensed"/>
              <a:cs typeface="Roboto Condensed"/>
              <a:sym typeface="Roboto Condensed"/>
            </a:endParaRPr>
          </a:p>
          <a:p>
            <a:pPr indent="-228600" lvl="0" marL="457200" rtl="0" algn="l">
              <a:lnSpc>
                <a:spcPct val="100000"/>
              </a:lnSpc>
              <a:spcBef>
                <a:spcPts val="600"/>
              </a:spcBef>
              <a:spcAft>
                <a:spcPts val="0"/>
              </a:spcAft>
              <a:buSzPts val="2400"/>
              <a:buNone/>
            </a:pPr>
            <a:r>
              <a:t/>
            </a:r>
            <a:endParaRPr sz="1000"/>
          </a:p>
        </p:txBody>
      </p:sp>
      <p:sp>
        <p:nvSpPr>
          <p:cNvPr id="351" name="Google Shape;351;p19"/>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grpSp>
        <p:nvGrpSpPr>
          <p:cNvPr id="352" name="Google Shape;352;p19"/>
          <p:cNvGrpSpPr/>
          <p:nvPr/>
        </p:nvGrpSpPr>
        <p:grpSpPr>
          <a:xfrm>
            <a:off x="282216" y="590918"/>
            <a:ext cx="369505" cy="369505"/>
            <a:chOff x="2594050" y="1631825"/>
            <a:chExt cx="439625" cy="439625"/>
          </a:xfrm>
        </p:grpSpPr>
        <p:sp>
          <p:nvSpPr>
            <p:cNvPr id="353" name="Google Shape;353;p19"/>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 name="Google Shape;354;p19"/>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 name="Google Shape;355;p19"/>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 name="Google Shape;356;p19"/>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
          <p:cNvSpPr txBox="1"/>
          <p:nvPr>
            <p:ph type="title"/>
          </p:nvPr>
        </p:nvSpPr>
        <p:spPr>
          <a:xfrm>
            <a:off x="0" y="121125"/>
            <a:ext cx="7058100" cy="9789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a:t>EN RELACIÓN A LAS ASIGNATURAS CORRELATIVAS CON LAS PPS </a:t>
            </a:r>
            <a:br>
              <a:rPr lang="en-US"/>
            </a:br>
            <a:r>
              <a:rPr b="0" lang="en-US" sz="1200"/>
              <a:t>(Sigue vigente la Resolución 121/2021 D aprobada mediante Resolución cCD 033/2021)</a:t>
            </a:r>
            <a:endParaRPr b="0" sz="1200"/>
          </a:p>
        </p:txBody>
      </p:sp>
      <p:sp>
        <p:nvSpPr>
          <p:cNvPr id="134" name="Google Shape;134;p2"/>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35" name="Google Shape;135;p2"/>
          <p:cNvSpPr txBox="1"/>
          <p:nvPr/>
        </p:nvSpPr>
        <p:spPr>
          <a:xfrm>
            <a:off x="471871" y="1473943"/>
            <a:ext cx="1158875" cy="6397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36" name="Google Shape;136;p2"/>
          <p:cNvSpPr txBox="1"/>
          <p:nvPr/>
        </p:nvSpPr>
        <p:spPr>
          <a:xfrm>
            <a:off x="2079899" y="1473943"/>
            <a:ext cx="6418262" cy="6397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37" name="Google Shape;137;p2"/>
          <p:cNvSpPr txBox="1"/>
          <p:nvPr/>
        </p:nvSpPr>
        <p:spPr>
          <a:xfrm>
            <a:off x="708300" y="1473950"/>
            <a:ext cx="7950000" cy="2776200"/>
          </a:xfrm>
          <a:prstGeom prst="rect">
            <a:avLst/>
          </a:prstGeom>
          <a:noFill/>
          <a:ln>
            <a:noFill/>
          </a:ln>
        </p:spPr>
        <p:txBody>
          <a:bodyPr anchorCtr="0" anchor="t" bIns="45700" lIns="91425" spcFirstLastPara="1" rIns="91425" wrap="square" tIns="45700">
            <a:noAutofit/>
          </a:bodyPr>
          <a:lstStyle/>
          <a:p>
            <a:pPr indent="-342900" lvl="0" marL="457200" marR="0" rtl="0" algn="just">
              <a:lnSpc>
                <a:spcPct val="100000"/>
              </a:lnSpc>
              <a:spcBef>
                <a:spcPts val="0"/>
              </a:spcBef>
              <a:spcAft>
                <a:spcPts val="0"/>
              </a:spcAft>
              <a:buClr>
                <a:srgbClr val="000000"/>
              </a:buClr>
              <a:buSzPts val="1800"/>
              <a:buFont typeface="Arial"/>
              <a:buChar char="•"/>
            </a:pPr>
            <a:r>
              <a:rPr b="1" i="0" lang="en-US" sz="1800" u="none" cap="none" strike="noStrike">
                <a:solidFill>
                  <a:schemeClr val="dk1"/>
                </a:solidFill>
                <a:latin typeface="Arial"/>
                <a:ea typeface="Arial"/>
                <a:cs typeface="Arial"/>
                <a:sym typeface="Arial"/>
              </a:rPr>
              <a:t>Sigue vigente la aprobación de aquellas situaciones en donde se solicita cursar, de manera simultánea, una asignatura de 6to. año requerida en condición de </a:t>
            </a:r>
            <a:r>
              <a:rPr b="1" lang="en-US" sz="1800">
                <a:solidFill>
                  <a:schemeClr val="dk1"/>
                </a:solidFill>
              </a:rPr>
              <a:t>R</a:t>
            </a:r>
            <a:r>
              <a:rPr b="1" i="0" lang="en-US" sz="1800" u="none" cap="none" strike="noStrike">
                <a:solidFill>
                  <a:schemeClr val="dk1"/>
                </a:solidFill>
                <a:latin typeface="Arial"/>
                <a:ea typeface="Arial"/>
                <a:cs typeface="Arial"/>
                <a:sym typeface="Arial"/>
              </a:rPr>
              <a:t>egular para las Prácticas Profesionales Supervisadas.</a:t>
            </a:r>
            <a:endParaRPr b="1" i="0" sz="18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a:p>
            <a:pPr indent="-342900" lvl="0" marL="457200" marR="0" rtl="0" algn="just">
              <a:lnSpc>
                <a:spcPct val="100000"/>
              </a:lnSpc>
              <a:spcBef>
                <a:spcPts val="0"/>
              </a:spcBef>
              <a:spcAft>
                <a:spcPts val="0"/>
              </a:spcAft>
              <a:buClr>
                <a:schemeClr val="dk1"/>
              </a:buClr>
              <a:buSzPts val="1800"/>
              <a:buFont typeface="Arial"/>
              <a:buChar char="•"/>
            </a:pPr>
            <a:r>
              <a:rPr b="1" lang="en-US" sz="1800">
                <a:solidFill>
                  <a:schemeClr val="dk1"/>
                </a:solidFill>
              </a:rPr>
              <a:t>Es requisito q</a:t>
            </a:r>
            <a:r>
              <a:rPr b="1" i="0" lang="en-US" sz="1800" u="none" cap="none" strike="noStrike">
                <a:solidFill>
                  <a:schemeClr val="dk1"/>
                </a:solidFill>
                <a:latin typeface="Arial"/>
                <a:ea typeface="Arial"/>
                <a:cs typeface="Arial"/>
                <a:sym typeface="Arial"/>
              </a:rPr>
              <a:t>ue el </a:t>
            </a:r>
            <a:r>
              <a:rPr b="1" lang="en-US" sz="1800">
                <a:solidFill>
                  <a:schemeClr val="dk1"/>
                </a:solidFill>
              </a:rPr>
              <a:t>Á</a:t>
            </a:r>
            <a:r>
              <a:rPr b="1" i="0" lang="en-US" sz="1800" u="none" cap="none" strike="noStrike">
                <a:solidFill>
                  <a:schemeClr val="dk1"/>
                </a:solidFill>
                <a:latin typeface="Arial"/>
                <a:ea typeface="Arial"/>
                <a:cs typeface="Arial"/>
                <a:sym typeface="Arial"/>
              </a:rPr>
              <a:t>rea Temática que se elija para realizar las Prácticas Profesionales Supervisadas, no se corresponda con lo materia que se estaría regularizando ese año.</a:t>
            </a:r>
            <a:endParaRPr b="1" i="0" sz="1800" u="none" cap="none" strike="noStrike">
              <a:solidFill>
                <a:schemeClr val="dk1"/>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0"/>
          <p:cNvSpPr txBox="1"/>
          <p:nvPr>
            <p:ph idx="1" type="body"/>
          </p:nvPr>
        </p:nvSpPr>
        <p:spPr>
          <a:xfrm>
            <a:off x="-84225" y="1215576"/>
            <a:ext cx="4480500" cy="3843300"/>
          </a:xfrm>
          <a:prstGeom prst="rect">
            <a:avLst/>
          </a:prstGeom>
          <a:noFill/>
          <a:ln>
            <a:noFill/>
          </a:ln>
        </p:spPr>
        <p:txBody>
          <a:bodyPr anchorCtr="0" anchor="t" bIns="91425" lIns="91425" spcFirstLastPara="1" rIns="91425" wrap="square" tIns="91425">
            <a:normAutofit lnSpcReduction="10000"/>
          </a:bodyPr>
          <a:lstStyle/>
          <a:p>
            <a:pPr indent="-323850" lvl="0" marL="457200" rtl="0" algn="l">
              <a:lnSpc>
                <a:spcPct val="100000"/>
              </a:lnSpc>
              <a:spcBef>
                <a:spcPts val="600"/>
              </a:spcBef>
              <a:spcAft>
                <a:spcPts val="0"/>
              </a:spcAft>
              <a:buSzPts val="1500"/>
              <a:buChar char="▰"/>
            </a:pPr>
            <a:r>
              <a:rPr b="1" lang="en-US" sz="1400"/>
              <a:t>Responsable de área: </a:t>
            </a:r>
            <a:r>
              <a:rPr b="1" lang="en-US" sz="1700">
                <a:latin typeface="Roboto Condensed"/>
                <a:ea typeface="Roboto Condensed"/>
                <a:cs typeface="Roboto Condensed"/>
                <a:sym typeface="Roboto Condensed"/>
              </a:rPr>
              <a:t>Ps. Jorgelina, Dora</a:t>
            </a:r>
            <a:endParaRPr b="1" sz="1700">
              <a:latin typeface="Roboto Condensed"/>
              <a:ea typeface="Roboto Condensed"/>
              <a:cs typeface="Roboto Condensed"/>
              <a:sym typeface="Roboto Condensed"/>
            </a:endParaRPr>
          </a:p>
          <a:p>
            <a:pPr indent="-323850" lvl="0" marL="457200" rtl="0" algn="l">
              <a:lnSpc>
                <a:spcPct val="100000"/>
              </a:lnSpc>
              <a:spcBef>
                <a:spcPts val="600"/>
              </a:spcBef>
              <a:spcAft>
                <a:spcPts val="0"/>
              </a:spcAft>
              <a:buSzPts val="1500"/>
              <a:buChar char="▰"/>
            </a:pPr>
            <a:r>
              <a:rPr b="1" lang="en-US" sz="1400"/>
              <a:t>Adscriptos, Auxiliares alumnos/as:  </a:t>
            </a:r>
            <a:r>
              <a:rPr lang="en-US" sz="1400"/>
              <a:t>Iara Kohn.</a:t>
            </a:r>
            <a:endParaRPr sz="1400"/>
          </a:p>
          <a:p>
            <a:pPr indent="-323850" lvl="0" marL="457200" rtl="0" algn="l">
              <a:lnSpc>
                <a:spcPct val="100000"/>
              </a:lnSpc>
              <a:spcBef>
                <a:spcPts val="600"/>
              </a:spcBef>
              <a:spcAft>
                <a:spcPts val="0"/>
              </a:spcAft>
              <a:buSzPts val="1500"/>
              <a:buChar char="▰"/>
            </a:pPr>
            <a:r>
              <a:rPr b="1" lang="en-US" sz="1400"/>
              <a:t>Día y Horarios de Supervisión:</a:t>
            </a:r>
            <a:r>
              <a:rPr lang="en-US" sz="1400"/>
              <a:t> Miércoles 18hs.</a:t>
            </a:r>
            <a:endParaRPr/>
          </a:p>
          <a:p>
            <a:pPr indent="-323850" lvl="0" marL="457200" rtl="0" algn="l">
              <a:lnSpc>
                <a:spcPct val="100000"/>
              </a:lnSpc>
              <a:spcBef>
                <a:spcPts val="600"/>
              </a:spcBef>
              <a:spcAft>
                <a:spcPts val="0"/>
              </a:spcAft>
              <a:buSzPts val="1500"/>
              <a:buChar char="▰"/>
            </a:pPr>
            <a:r>
              <a:rPr b="1" lang="en-US" sz="1400"/>
              <a:t>Modalidad:</a:t>
            </a:r>
            <a:r>
              <a:rPr lang="en-US" sz="1400"/>
              <a:t> Mixta- Presencial/Virtual</a:t>
            </a:r>
            <a:endParaRPr sz="1400"/>
          </a:p>
          <a:p>
            <a:pPr indent="-323850" lvl="0" marL="457200" rtl="0" algn="l">
              <a:lnSpc>
                <a:spcPct val="100000"/>
              </a:lnSpc>
              <a:spcBef>
                <a:spcPts val="600"/>
              </a:spcBef>
              <a:spcAft>
                <a:spcPts val="0"/>
              </a:spcAft>
              <a:buSzPts val="1500"/>
              <a:buChar char="▰"/>
            </a:pPr>
            <a:r>
              <a:rPr b="1" lang="en-US" sz="1400"/>
              <a:t>Efectores:</a:t>
            </a:r>
            <a:endParaRPr sz="1400"/>
          </a:p>
          <a:p>
            <a:pPr indent="0" lvl="0" marL="133350" rtl="0" algn="l">
              <a:lnSpc>
                <a:spcPct val="100000"/>
              </a:lnSpc>
              <a:spcBef>
                <a:spcPts val="600"/>
              </a:spcBef>
              <a:spcAft>
                <a:spcPts val="0"/>
              </a:spcAft>
              <a:buSzPts val="1500"/>
              <a:buNone/>
            </a:pPr>
            <a:r>
              <a:rPr i="1" lang="en-US" sz="1400"/>
              <a:t>Centro de Día</a:t>
            </a:r>
            <a:endParaRPr i="1" sz="1400"/>
          </a:p>
          <a:p>
            <a:pPr indent="0" lvl="0" marL="133350" rtl="0" algn="l">
              <a:lnSpc>
                <a:spcPct val="100000"/>
              </a:lnSpc>
              <a:spcBef>
                <a:spcPts val="600"/>
              </a:spcBef>
              <a:spcAft>
                <a:spcPts val="0"/>
              </a:spcAft>
              <a:buSzPts val="1500"/>
              <a:buNone/>
            </a:pPr>
            <a:r>
              <a:rPr i="1" lang="en-US" sz="1400"/>
              <a:t>Comunidades Terapéuticas</a:t>
            </a:r>
            <a:endParaRPr i="1" sz="1400"/>
          </a:p>
          <a:p>
            <a:pPr indent="0" lvl="0" marL="133350" rtl="0" algn="l">
              <a:lnSpc>
                <a:spcPct val="100000"/>
              </a:lnSpc>
              <a:spcBef>
                <a:spcPts val="600"/>
              </a:spcBef>
              <a:spcAft>
                <a:spcPts val="0"/>
              </a:spcAft>
              <a:buSzPts val="1500"/>
              <a:buNone/>
            </a:pPr>
            <a:r>
              <a:rPr i="1" lang="en-US" sz="1400"/>
              <a:t>Servicio de Drogadependencias </a:t>
            </a:r>
            <a:endParaRPr i="1" sz="1400"/>
          </a:p>
          <a:p>
            <a:pPr indent="0" lvl="0" marL="133350" rtl="0" algn="l">
              <a:lnSpc>
                <a:spcPct val="100000"/>
              </a:lnSpc>
              <a:spcBef>
                <a:spcPts val="600"/>
              </a:spcBef>
              <a:spcAft>
                <a:spcPts val="0"/>
              </a:spcAft>
              <a:buSzPts val="1500"/>
              <a:buNone/>
            </a:pPr>
            <a:r>
              <a:rPr i="1" lang="en-US" sz="1400"/>
              <a:t> Asesorías- Consultorías</a:t>
            </a:r>
            <a:endParaRPr i="1" sz="1400"/>
          </a:p>
          <a:p>
            <a:pPr indent="-336550" lvl="0" marL="457200" rtl="0" algn="l">
              <a:lnSpc>
                <a:spcPct val="100000"/>
              </a:lnSpc>
              <a:spcBef>
                <a:spcPts val="600"/>
              </a:spcBef>
              <a:spcAft>
                <a:spcPts val="0"/>
              </a:spcAft>
              <a:buSzPts val="1700"/>
              <a:buChar char="▰"/>
            </a:pPr>
            <a:r>
              <a:rPr b="1" lang="en-US" sz="1600" u="sng">
                <a:latin typeface="Roboto Condensed"/>
                <a:ea typeface="Roboto Condensed"/>
                <a:cs typeface="Roboto Condensed"/>
                <a:sym typeface="Roboto Condensed"/>
              </a:rPr>
              <a:t>Cupo:</a:t>
            </a:r>
            <a:r>
              <a:rPr b="1" lang="en-US" sz="1600" u="sng">
                <a:latin typeface="Roboto Condensed"/>
                <a:ea typeface="Roboto Condensed"/>
                <a:cs typeface="Roboto Condensed"/>
                <a:sym typeface="Roboto Condensed"/>
              </a:rPr>
              <a:t> 16 alumnos</a:t>
            </a:r>
            <a:endParaRPr b="1" sz="1600" u="sng">
              <a:latin typeface="Roboto Condensed"/>
              <a:ea typeface="Roboto Condensed"/>
              <a:cs typeface="Roboto Condensed"/>
              <a:sym typeface="Roboto Condensed"/>
            </a:endParaRPr>
          </a:p>
          <a:p>
            <a:pPr indent="-323850" lvl="0" marL="457200" rtl="0" algn="l">
              <a:lnSpc>
                <a:spcPct val="100000"/>
              </a:lnSpc>
              <a:spcBef>
                <a:spcPts val="600"/>
              </a:spcBef>
              <a:spcAft>
                <a:spcPts val="0"/>
              </a:spcAft>
              <a:buSzPts val="1500"/>
              <a:buChar char="▰"/>
            </a:pPr>
            <a:r>
              <a:rPr b="1" lang="en-US" sz="1400"/>
              <a:t>Horarios de práctica en el efector:</a:t>
            </a:r>
            <a:r>
              <a:rPr lang="en-US" sz="1400"/>
              <a:t> Mañana principalmente / Tarde hasta 18 hs.</a:t>
            </a:r>
            <a:endParaRPr sz="1400"/>
          </a:p>
          <a:p>
            <a:pPr indent="-349250" lvl="0" marL="457200" rtl="0" algn="l">
              <a:lnSpc>
                <a:spcPct val="100000"/>
              </a:lnSpc>
              <a:spcBef>
                <a:spcPts val="600"/>
              </a:spcBef>
              <a:spcAft>
                <a:spcPts val="0"/>
              </a:spcAft>
              <a:buSzPts val="1900"/>
              <a:buChar char="▰"/>
            </a:pPr>
            <a:r>
              <a:rPr b="1" lang="en-US" sz="1800">
                <a:latin typeface="Roboto Condensed"/>
                <a:ea typeface="Roboto Condensed"/>
                <a:cs typeface="Roboto Condensed"/>
                <a:sym typeface="Roboto Condensed"/>
              </a:rPr>
              <a:t>e-mail: </a:t>
            </a:r>
            <a:r>
              <a:rPr b="1" lang="en-US" sz="1800" u="sng">
                <a:solidFill>
                  <a:schemeClr val="hlink"/>
                </a:solidFill>
                <a:latin typeface="Roboto Condensed"/>
                <a:ea typeface="Roboto Condensed"/>
                <a:cs typeface="Roboto Condensed"/>
                <a:sym typeface="Roboto Condensed"/>
                <a:hlinkClick r:id="rId3"/>
              </a:rPr>
              <a:t>jorgidora@gmail.com</a:t>
            </a:r>
            <a:endParaRPr b="1" sz="1800">
              <a:latin typeface="Roboto Condensed"/>
              <a:ea typeface="Roboto Condensed"/>
              <a:cs typeface="Roboto Condensed"/>
              <a:sym typeface="Roboto Condensed"/>
            </a:endParaRPr>
          </a:p>
        </p:txBody>
      </p:sp>
      <p:sp>
        <p:nvSpPr>
          <p:cNvPr id="362" name="Google Shape;362;p20"/>
          <p:cNvSpPr txBox="1"/>
          <p:nvPr>
            <p:ph idx="2" type="body"/>
          </p:nvPr>
        </p:nvSpPr>
        <p:spPr>
          <a:xfrm>
            <a:off x="4396124" y="1379938"/>
            <a:ext cx="4254582" cy="3149531"/>
          </a:xfrm>
          <a:prstGeom prst="rect">
            <a:avLst/>
          </a:prstGeom>
          <a:noFill/>
          <a:ln>
            <a:noFill/>
          </a:ln>
        </p:spPr>
        <p:txBody>
          <a:bodyPr anchorCtr="0" anchor="t" bIns="91425" lIns="91425" spcFirstLastPara="1" rIns="91425" wrap="square" tIns="91425">
            <a:noAutofit/>
          </a:bodyPr>
          <a:lstStyle/>
          <a:p>
            <a:pPr indent="0" lvl="0" marL="101600" rtl="0" algn="just">
              <a:lnSpc>
                <a:spcPct val="100000"/>
              </a:lnSpc>
              <a:spcBef>
                <a:spcPts val="600"/>
              </a:spcBef>
              <a:spcAft>
                <a:spcPts val="0"/>
              </a:spcAft>
              <a:buSzPts val="2000"/>
              <a:buNone/>
            </a:pPr>
            <a:r>
              <a:rPr b="1" lang="en-US" sz="1600"/>
              <a:t> Actividades</a:t>
            </a:r>
            <a:endParaRPr/>
          </a:p>
          <a:p>
            <a:pPr indent="0" lvl="0" marL="101600" rtl="0" algn="just">
              <a:lnSpc>
                <a:spcPct val="100000"/>
              </a:lnSpc>
              <a:spcBef>
                <a:spcPts val="600"/>
              </a:spcBef>
              <a:spcAft>
                <a:spcPts val="0"/>
              </a:spcAft>
              <a:buSzPts val="2000"/>
              <a:buNone/>
            </a:pPr>
            <a:r>
              <a:rPr lang="en-US" sz="1600"/>
              <a:t>Acompañados por un profesional de la institución, realizarán entrevistas individuales, entrevistas  de admisión, talleres, coordinación de grupo terapéutico, atención en guardia y consultoría.</a:t>
            </a:r>
            <a:endParaRPr sz="1600"/>
          </a:p>
          <a:p>
            <a:pPr indent="0" lvl="0" marL="101600" rtl="0" algn="just">
              <a:lnSpc>
                <a:spcPct val="100000"/>
              </a:lnSpc>
              <a:spcBef>
                <a:spcPts val="600"/>
              </a:spcBef>
              <a:spcAft>
                <a:spcPts val="0"/>
              </a:spcAft>
              <a:buSzPts val="2000"/>
              <a:buNone/>
            </a:pPr>
            <a:r>
              <a:rPr lang="en-US" sz="1600"/>
              <a:t>Reunión de equipo de profesionales.  Discusión de casos</a:t>
            </a:r>
            <a:endParaRPr/>
          </a:p>
          <a:p>
            <a:pPr indent="0" lvl="0" marL="101600" rtl="0" algn="just">
              <a:lnSpc>
                <a:spcPct val="100000"/>
              </a:lnSpc>
              <a:spcBef>
                <a:spcPts val="600"/>
              </a:spcBef>
              <a:spcAft>
                <a:spcPts val="0"/>
              </a:spcAft>
              <a:buSzPts val="2000"/>
              <a:buNone/>
            </a:pPr>
            <a:r>
              <a:rPr lang="en-US" sz="1600"/>
              <a:t>Supervision con el profesional de la institución y con la docente de la Facultad.</a:t>
            </a:r>
            <a:endParaRPr sz="1600"/>
          </a:p>
        </p:txBody>
      </p:sp>
      <p:sp>
        <p:nvSpPr>
          <p:cNvPr id="363" name="Google Shape;363;p20"/>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64" name="Google Shape;364;p20"/>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300">
                <a:solidFill>
                  <a:srgbClr val="FFC000"/>
                </a:solidFill>
              </a:rPr>
              <a:t>AREA VI:</a:t>
            </a:r>
            <a:r>
              <a:rPr lang="en-US">
                <a:solidFill>
                  <a:srgbClr val="FFC000"/>
                </a:solidFill>
              </a:rPr>
              <a:t> </a:t>
            </a:r>
            <a:r>
              <a:rPr lang="en-US" sz="2200"/>
              <a:t>Intervenciones en consumo problemático</a:t>
            </a:r>
            <a:endParaRPr sz="2200"/>
          </a:p>
        </p:txBody>
      </p:sp>
      <p:grpSp>
        <p:nvGrpSpPr>
          <p:cNvPr id="365" name="Google Shape;365;p20"/>
          <p:cNvGrpSpPr/>
          <p:nvPr/>
        </p:nvGrpSpPr>
        <p:grpSpPr>
          <a:xfrm>
            <a:off x="282216" y="590918"/>
            <a:ext cx="369505" cy="369505"/>
            <a:chOff x="2594050" y="1631825"/>
            <a:chExt cx="439625" cy="439625"/>
          </a:xfrm>
        </p:grpSpPr>
        <p:sp>
          <p:nvSpPr>
            <p:cNvPr id="366" name="Google Shape;366;p20"/>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 name="Google Shape;367;p20"/>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p20"/>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 name="Google Shape;369;p20"/>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1"/>
          <p:cNvSpPr txBox="1"/>
          <p:nvPr>
            <p:ph idx="1" type="body"/>
          </p:nvPr>
        </p:nvSpPr>
        <p:spPr>
          <a:xfrm>
            <a:off x="74425" y="1254650"/>
            <a:ext cx="4497600" cy="3888900"/>
          </a:xfrm>
          <a:prstGeom prst="rect">
            <a:avLst/>
          </a:prstGeom>
          <a:noFill/>
          <a:ln>
            <a:noFill/>
          </a:ln>
        </p:spPr>
        <p:txBody>
          <a:bodyPr anchorCtr="0" anchor="t" bIns="91425" lIns="91425" spcFirstLastPara="1" rIns="91425" wrap="square" tIns="91425">
            <a:normAutofit lnSpcReduction="20000"/>
          </a:bodyPr>
          <a:lstStyle/>
          <a:p>
            <a:pPr indent="-355600" lvl="0" marL="457200" rtl="0" algn="l">
              <a:lnSpc>
                <a:spcPct val="100000"/>
              </a:lnSpc>
              <a:spcBef>
                <a:spcPts val="600"/>
              </a:spcBef>
              <a:spcAft>
                <a:spcPts val="0"/>
              </a:spcAft>
              <a:buSzPts val="2000"/>
              <a:buChar char="▰"/>
            </a:pPr>
            <a:r>
              <a:rPr b="1" lang="en-US" sz="1500"/>
              <a:t>Responsable de área:</a:t>
            </a:r>
            <a:r>
              <a:rPr b="1" lang="en-US" sz="1200"/>
              <a:t> </a:t>
            </a:r>
            <a:r>
              <a:rPr b="1" lang="en-US" sz="1700">
                <a:latin typeface="Roboto Condensed"/>
                <a:ea typeface="Roboto Condensed"/>
                <a:cs typeface="Roboto Condensed"/>
                <a:sym typeface="Roboto Condensed"/>
              </a:rPr>
              <a:t>Ps Andrea Jambrino</a:t>
            </a:r>
            <a:endParaRPr b="1" sz="1700">
              <a:latin typeface="Roboto Condensed"/>
              <a:ea typeface="Roboto Condensed"/>
              <a:cs typeface="Roboto Condensed"/>
              <a:sym typeface="Roboto Condensed"/>
            </a:endParaRPr>
          </a:p>
          <a:p>
            <a:pPr indent="-317500" lvl="0" marL="457200" rtl="0" algn="l">
              <a:lnSpc>
                <a:spcPct val="100000"/>
              </a:lnSpc>
              <a:spcBef>
                <a:spcPts val="600"/>
              </a:spcBef>
              <a:spcAft>
                <a:spcPts val="0"/>
              </a:spcAft>
              <a:buSzPts val="1400"/>
              <a:buChar char="▰"/>
            </a:pPr>
            <a:r>
              <a:rPr b="1" lang="en-US" sz="1400">
                <a:latin typeface="Roboto Condensed"/>
                <a:ea typeface="Roboto Condensed"/>
                <a:cs typeface="Roboto Condensed"/>
                <a:sym typeface="Roboto Condensed"/>
              </a:rPr>
              <a:t>Adscriptos, Auxiliares alumnos/as</a:t>
            </a:r>
            <a:r>
              <a:rPr b="1" lang="en-US" sz="1400"/>
              <a:t>: </a:t>
            </a:r>
            <a:r>
              <a:rPr lang="en-US" sz="1400"/>
              <a:t>Parachu Maite- Petsiotis Gloria –Maxit Florencia- Micaela Cherniak</a:t>
            </a:r>
            <a:endParaRPr sz="1400"/>
          </a:p>
          <a:p>
            <a:pPr indent="-323850" lvl="0" marL="457200" rtl="0" algn="l">
              <a:lnSpc>
                <a:spcPct val="100000"/>
              </a:lnSpc>
              <a:spcBef>
                <a:spcPts val="600"/>
              </a:spcBef>
              <a:spcAft>
                <a:spcPts val="0"/>
              </a:spcAft>
              <a:buSzPts val="1500"/>
              <a:buChar char="▰"/>
            </a:pPr>
            <a:r>
              <a:rPr b="1" lang="en-US" sz="1500">
                <a:latin typeface="Roboto Condensed"/>
                <a:ea typeface="Roboto Condensed"/>
                <a:cs typeface="Roboto Condensed"/>
                <a:sym typeface="Roboto Condensed"/>
              </a:rPr>
              <a:t>Día y horarios de Supervisión:</a:t>
            </a:r>
            <a:r>
              <a:rPr lang="en-US" sz="1500"/>
              <a:t> Miércoles 14 hs </a:t>
            </a:r>
            <a:endParaRPr sz="1500"/>
          </a:p>
          <a:p>
            <a:pPr indent="-317500" lvl="0" marL="457200" rtl="0" algn="l">
              <a:lnSpc>
                <a:spcPct val="100000"/>
              </a:lnSpc>
              <a:spcBef>
                <a:spcPts val="600"/>
              </a:spcBef>
              <a:spcAft>
                <a:spcPts val="0"/>
              </a:spcAft>
              <a:buSzPts val="1400"/>
              <a:buChar char="▰"/>
            </a:pPr>
            <a:r>
              <a:rPr b="1" lang="en-US" sz="1500">
                <a:latin typeface="Roboto Condensed"/>
                <a:ea typeface="Roboto Condensed"/>
                <a:cs typeface="Roboto Condensed"/>
                <a:sym typeface="Roboto Condensed"/>
              </a:rPr>
              <a:t>Modalidad:</a:t>
            </a:r>
            <a:r>
              <a:rPr lang="en-US" sz="1500">
                <a:latin typeface="Roboto Condensed"/>
                <a:ea typeface="Roboto Condensed"/>
                <a:cs typeface="Roboto Condensed"/>
                <a:sym typeface="Roboto Condensed"/>
              </a:rPr>
              <a:t> </a:t>
            </a:r>
            <a:r>
              <a:rPr lang="en-US" sz="1400">
                <a:latin typeface="Roboto Condensed"/>
                <a:ea typeface="Roboto Condensed"/>
                <a:cs typeface="Roboto Condensed"/>
                <a:sym typeface="Roboto Condensed"/>
              </a:rPr>
              <a:t>Mixta (presencial/virtual)</a:t>
            </a:r>
            <a:endParaRPr sz="1400">
              <a:latin typeface="Roboto Condensed"/>
              <a:ea typeface="Roboto Condensed"/>
              <a:cs typeface="Roboto Condensed"/>
              <a:sym typeface="Roboto Condensed"/>
            </a:endParaRPr>
          </a:p>
          <a:p>
            <a:pPr indent="-323850" lvl="0" marL="457200" rtl="0" algn="l">
              <a:lnSpc>
                <a:spcPct val="100000"/>
              </a:lnSpc>
              <a:spcBef>
                <a:spcPts val="600"/>
              </a:spcBef>
              <a:spcAft>
                <a:spcPts val="0"/>
              </a:spcAft>
              <a:buSzPts val="1500"/>
              <a:buChar char="▰"/>
            </a:pPr>
            <a:r>
              <a:rPr b="1" lang="en-US" sz="1500">
                <a:latin typeface="Roboto Condensed"/>
                <a:ea typeface="Roboto Condensed"/>
                <a:cs typeface="Roboto Condensed"/>
                <a:sym typeface="Roboto Condensed"/>
              </a:rPr>
              <a:t>Efectores en dos etapas:</a:t>
            </a:r>
            <a:endParaRPr sz="1500"/>
          </a:p>
          <a:p>
            <a:pPr indent="0" lvl="0" marL="101600" rtl="0" algn="l">
              <a:lnSpc>
                <a:spcPct val="100000"/>
              </a:lnSpc>
              <a:spcBef>
                <a:spcPts val="600"/>
              </a:spcBef>
              <a:spcAft>
                <a:spcPts val="0"/>
              </a:spcAft>
              <a:buSzPts val="2000"/>
              <a:buNone/>
            </a:pPr>
            <a:r>
              <a:rPr b="1" lang="en-US" sz="1400"/>
              <a:t>- </a:t>
            </a:r>
            <a:r>
              <a:rPr b="1" i="1" lang="en-US" sz="1400">
                <a:latin typeface="Roboto Condensed"/>
                <a:ea typeface="Roboto Condensed"/>
                <a:cs typeface="Roboto Condensed"/>
                <a:sym typeface="Roboto Condensed"/>
              </a:rPr>
              <a:t>Área de Prevención y Promoción de la salud de las PM</a:t>
            </a:r>
            <a:r>
              <a:rPr b="1" lang="en-US" sz="1400">
                <a:latin typeface="Roboto Condensed"/>
                <a:ea typeface="Roboto Condensed"/>
                <a:cs typeface="Roboto Condensed"/>
                <a:sym typeface="Roboto Condensed"/>
              </a:rPr>
              <a:t>:   </a:t>
            </a:r>
            <a:r>
              <a:rPr lang="en-US" sz="1400"/>
              <a:t>Programa de Universidad abierta para Adultos Mayores (ProUAPAM) – Facultad de Derecho UNR Cátedra “Derecho de  la VEJEZ”_ </a:t>
            </a:r>
            <a:endParaRPr sz="1400"/>
          </a:p>
          <a:p>
            <a:pPr indent="0" lvl="0" marL="101600" rtl="0" algn="l">
              <a:lnSpc>
                <a:spcPct val="100000"/>
              </a:lnSpc>
              <a:spcBef>
                <a:spcPts val="600"/>
              </a:spcBef>
              <a:spcAft>
                <a:spcPts val="0"/>
              </a:spcAft>
              <a:buSzPts val="2000"/>
              <a:buNone/>
            </a:pPr>
            <a:r>
              <a:rPr b="1" lang="en-US" sz="1400"/>
              <a:t>- </a:t>
            </a:r>
            <a:r>
              <a:rPr b="1" i="1" lang="en-US" sz="1400">
                <a:latin typeface="Roboto Condensed"/>
                <a:ea typeface="Roboto Condensed"/>
                <a:cs typeface="Roboto Condensed"/>
                <a:sym typeface="Roboto Condensed"/>
              </a:rPr>
              <a:t>Área de Atención y Promoción de la Salud de las PM </a:t>
            </a:r>
            <a:r>
              <a:rPr lang="en-US" sz="1400"/>
              <a:t>Hospital Geriátrico Provincial de Rosario- Adultos-  </a:t>
            </a:r>
            <a:r>
              <a:rPr lang="en-US" sz="1400"/>
              <a:t>Centro Ecuménico Poriahjú (Psicogerontología Comunitaria)</a:t>
            </a:r>
            <a:endParaRPr b="1" sz="1400"/>
          </a:p>
          <a:p>
            <a:pPr indent="0" lvl="0" marL="101600" rtl="0" algn="l">
              <a:lnSpc>
                <a:spcPct val="100000"/>
              </a:lnSpc>
              <a:spcBef>
                <a:spcPts val="600"/>
              </a:spcBef>
              <a:spcAft>
                <a:spcPts val="0"/>
              </a:spcAft>
              <a:buSzPts val="2000"/>
              <a:buNone/>
            </a:pPr>
            <a:r>
              <a:rPr lang="en-US" sz="1400"/>
              <a:t>Dirección de adultas y adultos mayores de la Municipalidad de Rosario.</a:t>
            </a:r>
            <a:endParaRPr sz="1400"/>
          </a:p>
          <a:p>
            <a:pPr indent="0" lvl="0" marL="457200" rtl="0" algn="l">
              <a:lnSpc>
                <a:spcPct val="100000"/>
              </a:lnSpc>
              <a:spcBef>
                <a:spcPts val="600"/>
              </a:spcBef>
              <a:spcAft>
                <a:spcPts val="0"/>
              </a:spcAft>
              <a:buSzPts val="2000"/>
              <a:buNone/>
            </a:pPr>
            <a:r>
              <a:t/>
            </a:r>
            <a:endParaRPr sz="1200"/>
          </a:p>
        </p:txBody>
      </p:sp>
      <p:sp>
        <p:nvSpPr>
          <p:cNvPr id="375" name="Google Shape;375;p21"/>
          <p:cNvSpPr txBox="1"/>
          <p:nvPr>
            <p:ph idx="2" type="body"/>
          </p:nvPr>
        </p:nvSpPr>
        <p:spPr>
          <a:xfrm>
            <a:off x="4714875" y="1254650"/>
            <a:ext cx="4429200" cy="3776700"/>
          </a:xfrm>
          <a:prstGeom prst="rect">
            <a:avLst/>
          </a:prstGeom>
          <a:noFill/>
          <a:ln>
            <a:noFill/>
          </a:ln>
        </p:spPr>
        <p:txBody>
          <a:bodyPr anchorCtr="0" anchor="t" bIns="91425" lIns="91425" spcFirstLastPara="1" rIns="91425" wrap="square" tIns="91425">
            <a:normAutofit lnSpcReduction="10000"/>
          </a:bodyPr>
          <a:lstStyle/>
          <a:p>
            <a:pPr indent="0" lvl="0" marL="101600" rtl="0" algn="just">
              <a:lnSpc>
                <a:spcPct val="150000"/>
              </a:lnSpc>
              <a:spcBef>
                <a:spcPts val="600"/>
              </a:spcBef>
              <a:spcAft>
                <a:spcPts val="0"/>
              </a:spcAft>
              <a:buSzPts val="2000"/>
              <a:buNone/>
            </a:pPr>
            <a:r>
              <a:rPr b="1" lang="en-US" sz="1700">
                <a:latin typeface="Roboto Condensed"/>
                <a:ea typeface="Roboto Condensed"/>
                <a:cs typeface="Roboto Condensed"/>
                <a:sym typeface="Roboto Condensed"/>
              </a:rPr>
              <a:t>Cupos: sin limite de cupo.</a:t>
            </a:r>
            <a:endParaRPr b="1" sz="1700">
              <a:latin typeface="Roboto Condensed"/>
              <a:ea typeface="Roboto Condensed"/>
              <a:cs typeface="Roboto Condensed"/>
              <a:sym typeface="Roboto Condensed"/>
            </a:endParaRPr>
          </a:p>
          <a:p>
            <a:pPr indent="0" lvl="0" marL="101600" rtl="0" algn="just">
              <a:lnSpc>
                <a:spcPct val="150000"/>
              </a:lnSpc>
              <a:spcBef>
                <a:spcPts val="600"/>
              </a:spcBef>
              <a:spcAft>
                <a:spcPts val="0"/>
              </a:spcAft>
              <a:buSzPts val="2000"/>
              <a:buNone/>
            </a:pPr>
            <a:r>
              <a:rPr b="1" lang="en-US" sz="1400" u="sng">
                <a:latin typeface="Roboto Condensed"/>
                <a:ea typeface="Roboto Condensed"/>
                <a:cs typeface="Roboto Condensed"/>
                <a:sym typeface="Roboto Condensed"/>
              </a:rPr>
              <a:t>Horarios de práctica en el efecto</a:t>
            </a:r>
            <a:r>
              <a:rPr b="1" lang="en-US" sz="1400">
                <a:latin typeface="Roboto Condensed"/>
                <a:ea typeface="Roboto Condensed"/>
                <a:cs typeface="Roboto Condensed"/>
                <a:sym typeface="Roboto Condensed"/>
              </a:rPr>
              <a:t>r:</a:t>
            </a:r>
            <a:r>
              <a:rPr b="1" lang="en-US" sz="1200"/>
              <a:t> </a:t>
            </a:r>
            <a:r>
              <a:rPr b="1" lang="en-US" sz="1500"/>
              <a:t>mañana y tarde</a:t>
            </a:r>
            <a:endParaRPr b="1" sz="1500"/>
          </a:p>
          <a:p>
            <a:pPr indent="0" lvl="0" marL="101600" rtl="0" algn="just">
              <a:lnSpc>
                <a:spcPct val="150000"/>
              </a:lnSpc>
              <a:spcBef>
                <a:spcPts val="600"/>
              </a:spcBef>
              <a:spcAft>
                <a:spcPts val="0"/>
              </a:spcAft>
              <a:buSzPts val="2000"/>
              <a:buNone/>
            </a:pPr>
            <a:r>
              <a:rPr b="1" lang="en-US" sz="1500">
                <a:latin typeface="Roboto Condensed"/>
                <a:ea typeface="Roboto Condensed"/>
                <a:cs typeface="Roboto Condensed"/>
                <a:sym typeface="Roboto Condensed"/>
              </a:rPr>
              <a:t>e-mail: </a:t>
            </a:r>
            <a:r>
              <a:rPr b="1" lang="en-US" sz="1600" u="sng">
                <a:solidFill>
                  <a:schemeClr val="hlink"/>
                </a:solidFill>
                <a:latin typeface="Roboto Condensed"/>
                <a:ea typeface="Roboto Condensed"/>
                <a:cs typeface="Roboto Condensed"/>
                <a:sym typeface="Roboto Condensed"/>
                <a:hlinkClick r:id="rId3"/>
              </a:rPr>
              <a:t>ajambri@yahoo.com.ar</a:t>
            </a:r>
            <a:endParaRPr b="1" sz="1600">
              <a:latin typeface="Roboto Condensed"/>
              <a:ea typeface="Roboto Condensed"/>
              <a:cs typeface="Roboto Condensed"/>
              <a:sym typeface="Roboto Condensed"/>
            </a:endParaRPr>
          </a:p>
          <a:p>
            <a:pPr indent="0" lvl="0" marL="101600" rtl="0" algn="just">
              <a:lnSpc>
                <a:spcPct val="150000"/>
              </a:lnSpc>
              <a:spcBef>
                <a:spcPts val="600"/>
              </a:spcBef>
              <a:spcAft>
                <a:spcPts val="0"/>
              </a:spcAft>
              <a:buSzPts val="2000"/>
              <a:buNone/>
            </a:pPr>
            <a:r>
              <a:rPr b="1" lang="en-US" sz="1200" u="sng">
                <a:latin typeface="Roboto Condensed"/>
                <a:ea typeface="Roboto Condensed"/>
                <a:cs typeface="Roboto Condensed"/>
                <a:sym typeface="Roboto Condensed"/>
              </a:rPr>
              <a:t>Actividades</a:t>
            </a:r>
            <a:r>
              <a:rPr b="1" lang="en-US" sz="1200">
                <a:latin typeface="Roboto Condensed"/>
                <a:ea typeface="Roboto Condensed"/>
                <a:cs typeface="Roboto Condensed"/>
                <a:sym typeface="Roboto Condensed"/>
              </a:rPr>
              <a:t>:</a:t>
            </a:r>
            <a:r>
              <a:rPr lang="en-US" sz="1200"/>
              <a:t> </a:t>
            </a:r>
            <a:r>
              <a:rPr lang="en-US" sz="1400"/>
              <a:t>Se abordará la complejidad del envejecimiento y las vejeces,  desde diferentes perspectivas y ámbitos. Desarrollando conocimiento y articulando en la práctica con dispositivos  que abordan la prevención, atención y promoción de la salud de las Personas mayores. En diferentes instituciones, espacios y áreas. Teniendo en </a:t>
            </a:r>
            <a:r>
              <a:rPr lang="en-US" sz="1400"/>
              <a:t>cuenta</a:t>
            </a:r>
            <a:r>
              <a:rPr lang="en-US" sz="1400"/>
              <a:t> las diversas posibilidades y compromiso que nos implica desde nuestro rol. </a:t>
            </a:r>
            <a:endParaRPr sz="1400"/>
          </a:p>
        </p:txBody>
      </p:sp>
      <p:sp>
        <p:nvSpPr>
          <p:cNvPr id="376" name="Google Shape;376;p21"/>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77" name="Google Shape;377;p21"/>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VII</a:t>
            </a:r>
            <a:r>
              <a:rPr lang="en-US" sz="2400">
                <a:solidFill>
                  <a:srgbClr val="FFFF00"/>
                </a:solidFill>
              </a:rPr>
              <a:t>: </a:t>
            </a:r>
            <a:r>
              <a:rPr lang="en-US" sz="2200"/>
              <a:t>Psicogerontología</a:t>
            </a:r>
            <a:endParaRPr sz="2200"/>
          </a:p>
        </p:txBody>
      </p:sp>
      <p:grpSp>
        <p:nvGrpSpPr>
          <p:cNvPr id="378" name="Google Shape;378;p21"/>
          <p:cNvGrpSpPr/>
          <p:nvPr/>
        </p:nvGrpSpPr>
        <p:grpSpPr>
          <a:xfrm>
            <a:off x="282216" y="590918"/>
            <a:ext cx="369505" cy="369505"/>
            <a:chOff x="2594050" y="1631825"/>
            <a:chExt cx="439625" cy="439625"/>
          </a:xfrm>
        </p:grpSpPr>
        <p:sp>
          <p:nvSpPr>
            <p:cNvPr id="379" name="Google Shape;379;p21"/>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 name="Google Shape;380;p21"/>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p21"/>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p21"/>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22"/>
          <p:cNvSpPr txBox="1"/>
          <p:nvPr>
            <p:ph idx="1" type="body"/>
          </p:nvPr>
        </p:nvSpPr>
        <p:spPr>
          <a:xfrm>
            <a:off x="0" y="1193593"/>
            <a:ext cx="4781320" cy="3949907"/>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400"/>
              <a:t>Responsable de área: </a:t>
            </a:r>
            <a:r>
              <a:rPr b="1" lang="en-US" sz="1700">
                <a:latin typeface="Roboto Condensed"/>
                <a:ea typeface="Roboto Condensed"/>
                <a:cs typeface="Roboto Condensed"/>
                <a:sym typeface="Roboto Condensed"/>
              </a:rPr>
              <a:t>Dutto, Fabián</a:t>
            </a:r>
            <a:endParaRPr b="1" sz="17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t>Adscriptos, Auxiliares alumnos/as: </a:t>
            </a:r>
            <a:r>
              <a:rPr lang="en-US" sz="1400"/>
              <a:t>Carolina Princic</a:t>
            </a:r>
            <a:endParaRPr sz="1400"/>
          </a:p>
          <a:p>
            <a:pPr indent="0" lvl="0" marL="101600" rtl="0" algn="l">
              <a:lnSpc>
                <a:spcPct val="100000"/>
              </a:lnSpc>
              <a:spcBef>
                <a:spcPts val="600"/>
              </a:spcBef>
              <a:spcAft>
                <a:spcPts val="0"/>
              </a:spcAft>
              <a:buSzPts val="2000"/>
              <a:buNone/>
            </a:pPr>
            <a:r>
              <a:rPr lang="en-US" sz="1400"/>
              <a:t>  </a:t>
            </a:r>
            <a:r>
              <a:rPr b="1" lang="en-US" sz="1400"/>
              <a:t>Día y Horarios de Supervisión: lunes 12 hs.</a:t>
            </a:r>
            <a:endParaRPr/>
          </a:p>
          <a:p>
            <a:pPr indent="0" lvl="0" marL="101600" rtl="0" algn="l">
              <a:lnSpc>
                <a:spcPct val="100000"/>
              </a:lnSpc>
              <a:spcBef>
                <a:spcPts val="600"/>
              </a:spcBef>
              <a:spcAft>
                <a:spcPts val="0"/>
              </a:spcAft>
              <a:buSzPts val="2000"/>
              <a:buNone/>
            </a:pPr>
            <a:r>
              <a:rPr b="1" lang="en-US" sz="1400"/>
              <a:t>   Modalidad:</a:t>
            </a:r>
            <a:r>
              <a:rPr lang="en-US" sz="1400"/>
              <a:t> Virtual</a:t>
            </a:r>
            <a:endParaRPr/>
          </a:p>
          <a:p>
            <a:pPr indent="0" lvl="0" marL="107950" rtl="0" algn="l">
              <a:lnSpc>
                <a:spcPct val="100000"/>
              </a:lnSpc>
              <a:spcBef>
                <a:spcPts val="600"/>
              </a:spcBef>
              <a:spcAft>
                <a:spcPts val="0"/>
              </a:spcAft>
              <a:buSzPts val="1900"/>
              <a:buNone/>
            </a:pPr>
            <a:r>
              <a:rPr b="1" lang="en-US" sz="1400"/>
              <a:t>Efectores </a:t>
            </a:r>
            <a:endParaRPr/>
          </a:p>
          <a:p>
            <a:pPr indent="0" lvl="0" marL="107950" rtl="0" algn="l">
              <a:lnSpc>
                <a:spcPct val="100000"/>
              </a:lnSpc>
              <a:spcBef>
                <a:spcPts val="600"/>
              </a:spcBef>
              <a:spcAft>
                <a:spcPts val="0"/>
              </a:spcAft>
              <a:buSzPts val="1900"/>
              <a:buNone/>
            </a:pPr>
            <a:r>
              <a:rPr b="1" lang="en-US" sz="1400"/>
              <a:t>-</a:t>
            </a:r>
            <a:r>
              <a:rPr i="1" lang="en-US" sz="1400"/>
              <a:t>Centro de Acción Familiar N° 1</a:t>
            </a:r>
            <a:endParaRPr/>
          </a:p>
          <a:p>
            <a:pPr indent="0" lvl="0" marL="107950" rtl="0" algn="l">
              <a:lnSpc>
                <a:spcPct val="100000"/>
              </a:lnSpc>
              <a:spcBef>
                <a:spcPts val="600"/>
              </a:spcBef>
              <a:spcAft>
                <a:spcPts val="0"/>
              </a:spcAft>
              <a:buSzPts val="1900"/>
              <a:buNone/>
            </a:pPr>
            <a:r>
              <a:rPr i="1" lang="en-US" sz="1400"/>
              <a:t>-Centro de Salud Elena Bazet</a:t>
            </a:r>
            <a:endParaRPr/>
          </a:p>
          <a:p>
            <a:pPr indent="0" lvl="0" marL="107950" rtl="0" algn="l">
              <a:lnSpc>
                <a:spcPct val="100000"/>
              </a:lnSpc>
              <a:spcBef>
                <a:spcPts val="600"/>
              </a:spcBef>
              <a:spcAft>
                <a:spcPts val="0"/>
              </a:spcAft>
              <a:buSzPts val="1900"/>
              <a:buNone/>
            </a:pPr>
            <a:r>
              <a:rPr i="1" lang="en-US" sz="1400"/>
              <a:t>-Centro de Salud Policlínico San Martin</a:t>
            </a:r>
            <a:endParaRPr/>
          </a:p>
          <a:p>
            <a:pPr indent="0" lvl="0" marL="107950" rtl="0" algn="l">
              <a:lnSpc>
                <a:spcPct val="100000"/>
              </a:lnSpc>
              <a:spcBef>
                <a:spcPts val="600"/>
              </a:spcBef>
              <a:spcAft>
                <a:spcPts val="0"/>
              </a:spcAft>
              <a:buSzPts val="1900"/>
              <a:buNone/>
            </a:pPr>
            <a:r>
              <a:rPr i="1" lang="en-US" sz="1400"/>
              <a:t>-Escuela de Educacion Jose Maria Drago</a:t>
            </a:r>
            <a:endParaRPr/>
          </a:p>
          <a:p>
            <a:pPr indent="0" lvl="0" marL="107950" rtl="0" algn="l">
              <a:lnSpc>
                <a:spcPct val="100000"/>
              </a:lnSpc>
              <a:spcBef>
                <a:spcPts val="600"/>
              </a:spcBef>
              <a:spcAft>
                <a:spcPts val="0"/>
              </a:spcAft>
              <a:buSzPts val="1900"/>
              <a:buNone/>
            </a:pPr>
            <a:r>
              <a:rPr i="1" lang="en-US" sz="1400"/>
              <a:t>-Dirección Provincial de niñez</a:t>
            </a:r>
            <a:endParaRPr/>
          </a:p>
          <a:p>
            <a:pPr indent="0" lvl="0" marL="107950" rtl="0" algn="l">
              <a:lnSpc>
                <a:spcPct val="100000"/>
              </a:lnSpc>
              <a:spcBef>
                <a:spcPts val="600"/>
              </a:spcBef>
              <a:spcAft>
                <a:spcPts val="0"/>
              </a:spcAft>
              <a:buSzPts val="1900"/>
              <a:buNone/>
            </a:pPr>
            <a:r>
              <a:rPr b="1" lang="en-US" sz="1400"/>
              <a:t>  </a:t>
            </a:r>
            <a:r>
              <a:rPr b="1" lang="en-US" sz="1700">
                <a:latin typeface="Roboto Condensed"/>
                <a:ea typeface="Roboto Condensed"/>
                <a:cs typeface="Roboto Condensed"/>
                <a:sym typeface="Roboto Condensed"/>
              </a:rPr>
              <a:t>Cupo: </a:t>
            </a:r>
            <a:r>
              <a:rPr b="1" lang="en-US" sz="1700">
                <a:latin typeface="Roboto Condensed"/>
                <a:ea typeface="Roboto Condensed"/>
                <a:cs typeface="Roboto Condensed"/>
                <a:sym typeface="Roboto Condensed"/>
              </a:rPr>
              <a:t>hasta 12 estudiantes</a:t>
            </a:r>
            <a:endParaRPr b="1" sz="2300">
              <a:latin typeface="Roboto Condensed"/>
              <a:ea typeface="Roboto Condensed"/>
              <a:cs typeface="Roboto Condensed"/>
              <a:sym typeface="Roboto Condensed"/>
            </a:endParaRPr>
          </a:p>
          <a:p>
            <a:pPr indent="0" lvl="0" marL="101600" rtl="0" algn="l">
              <a:lnSpc>
                <a:spcPct val="100000"/>
              </a:lnSpc>
              <a:spcBef>
                <a:spcPts val="600"/>
              </a:spcBef>
              <a:spcAft>
                <a:spcPts val="0"/>
              </a:spcAft>
              <a:buSzPts val="2000"/>
              <a:buNone/>
            </a:pPr>
            <a:r>
              <a:rPr b="1" lang="en-US" sz="1400"/>
              <a:t>Horarios de práctica en el efector: </a:t>
            </a:r>
            <a:r>
              <a:rPr lang="en-US" sz="1400"/>
              <a:t>Mañana y Tarde</a:t>
            </a:r>
            <a:endParaRPr sz="1400"/>
          </a:p>
          <a:p>
            <a:pPr indent="-228600" lvl="0" marL="457200" rtl="0" algn="l">
              <a:lnSpc>
                <a:spcPct val="100000"/>
              </a:lnSpc>
              <a:spcBef>
                <a:spcPts val="600"/>
              </a:spcBef>
              <a:spcAft>
                <a:spcPts val="0"/>
              </a:spcAft>
              <a:buSzPts val="2000"/>
              <a:buNone/>
            </a:pPr>
            <a:r>
              <a:t/>
            </a:r>
            <a:endParaRPr sz="1400"/>
          </a:p>
        </p:txBody>
      </p:sp>
      <p:sp>
        <p:nvSpPr>
          <p:cNvPr id="388" name="Google Shape;388;p22"/>
          <p:cNvSpPr txBox="1"/>
          <p:nvPr>
            <p:ph idx="2" type="body"/>
          </p:nvPr>
        </p:nvSpPr>
        <p:spPr>
          <a:xfrm>
            <a:off x="4671151" y="1379955"/>
            <a:ext cx="3979573" cy="3256545"/>
          </a:xfrm>
          <a:prstGeom prst="rect">
            <a:avLst/>
          </a:prstGeom>
          <a:noFill/>
          <a:ln>
            <a:noFill/>
          </a:ln>
        </p:spPr>
        <p:txBody>
          <a:bodyPr anchorCtr="0" anchor="t" bIns="91425" lIns="91425" spcFirstLastPara="1" rIns="91425" wrap="square" tIns="91425">
            <a:noAutofit/>
          </a:bodyPr>
          <a:lstStyle/>
          <a:p>
            <a:pPr indent="0" lvl="0" marL="107950" rtl="0" algn="l">
              <a:lnSpc>
                <a:spcPct val="150000"/>
              </a:lnSpc>
              <a:spcBef>
                <a:spcPts val="600"/>
              </a:spcBef>
              <a:spcAft>
                <a:spcPts val="0"/>
              </a:spcAft>
              <a:buSzPts val="1900"/>
              <a:buNone/>
            </a:pPr>
            <a:r>
              <a:rPr b="1" lang="en-US" sz="1500" u="sng"/>
              <a:t> Objetivos/ actividades</a:t>
            </a:r>
            <a:r>
              <a:rPr lang="en-US" sz="1500" u="sng"/>
              <a:t>:</a:t>
            </a:r>
            <a:endParaRPr u="sng"/>
          </a:p>
          <a:p>
            <a:pPr indent="0" lvl="0" marL="107950" rtl="0" algn="l">
              <a:lnSpc>
                <a:spcPct val="150000"/>
              </a:lnSpc>
              <a:spcBef>
                <a:spcPts val="600"/>
              </a:spcBef>
              <a:spcAft>
                <a:spcPts val="0"/>
              </a:spcAft>
              <a:buSzPts val="1900"/>
              <a:buNone/>
            </a:pPr>
            <a:r>
              <a:rPr lang="en-US" sz="1500"/>
              <a:t>Sensibilizar al practicante en lo referente al niño y al púber, realizando una transmisión expuesta en donde la labor clínica no se reduce al encuentro en un consultorio. </a:t>
            </a:r>
            <a:endParaRPr sz="1500"/>
          </a:p>
          <a:p>
            <a:pPr indent="-374650" lvl="0" marL="457200" rtl="0" algn="l">
              <a:lnSpc>
                <a:spcPct val="100000"/>
              </a:lnSpc>
              <a:spcBef>
                <a:spcPts val="600"/>
              </a:spcBef>
              <a:spcAft>
                <a:spcPts val="0"/>
              </a:spcAft>
              <a:buSzPts val="2300"/>
              <a:buChar char="▰"/>
            </a:pPr>
            <a:r>
              <a:rPr b="1" lang="en-US" sz="1700">
                <a:latin typeface="Roboto Condensed"/>
                <a:ea typeface="Roboto Condensed"/>
                <a:cs typeface="Roboto Condensed"/>
                <a:sym typeface="Roboto Condensed"/>
              </a:rPr>
              <a:t>e-mail: </a:t>
            </a:r>
            <a:r>
              <a:rPr b="1" lang="en-US" sz="17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fabiandutto@hotmail.com</a:t>
            </a:r>
            <a:r>
              <a:rPr b="1" lang="en-US" sz="1700">
                <a:latin typeface="Roboto Condensed"/>
                <a:ea typeface="Roboto Condensed"/>
                <a:cs typeface="Roboto Condensed"/>
                <a:sym typeface="Roboto Condensed"/>
              </a:rPr>
              <a:t> </a:t>
            </a:r>
            <a:endParaRPr b="1" sz="1700">
              <a:latin typeface="Roboto Condensed"/>
              <a:ea typeface="Roboto Condensed"/>
              <a:cs typeface="Roboto Condensed"/>
              <a:sym typeface="Roboto Condensed"/>
            </a:endParaRPr>
          </a:p>
          <a:p>
            <a:pPr indent="0" lvl="0" marL="107950" rtl="0" algn="l">
              <a:lnSpc>
                <a:spcPct val="150000"/>
              </a:lnSpc>
              <a:spcBef>
                <a:spcPts val="600"/>
              </a:spcBef>
              <a:spcAft>
                <a:spcPts val="0"/>
              </a:spcAft>
              <a:buSzPts val="1900"/>
              <a:buNone/>
            </a:pPr>
            <a:r>
              <a:t/>
            </a:r>
            <a:endParaRPr sz="1500"/>
          </a:p>
        </p:txBody>
      </p:sp>
      <p:sp>
        <p:nvSpPr>
          <p:cNvPr id="389" name="Google Shape;389;p22"/>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90" name="Google Shape;390;p22"/>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VIII:</a:t>
            </a:r>
            <a:r>
              <a:rPr lang="en-US">
                <a:solidFill>
                  <a:srgbClr val="FFC000"/>
                </a:solidFill>
              </a:rPr>
              <a:t> </a:t>
            </a:r>
            <a:r>
              <a:rPr lang="en-US" sz="2200"/>
              <a:t>Clínica con Niñas, Niños y Púberes en Instituciones Asistenciales </a:t>
            </a:r>
            <a:endParaRPr sz="2200"/>
          </a:p>
        </p:txBody>
      </p:sp>
      <p:grpSp>
        <p:nvGrpSpPr>
          <p:cNvPr id="391" name="Google Shape;391;p22"/>
          <p:cNvGrpSpPr/>
          <p:nvPr/>
        </p:nvGrpSpPr>
        <p:grpSpPr>
          <a:xfrm>
            <a:off x="282216" y="590918"/>
            <a:ext cx="369505" cy="369505"/>
            <a:chOff x="2594050" y="1631825"/>
            <a:chExt cx="439625" cy="439625"/>
          </a:xfrm>
        </p:grpSpPr>
        <p:sp>
          <p:nvSpPr>
            <p:cNvPr id="392" name="Google Shape;392;p22"/>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3" name="Google Shape;393;p22"/>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22"/>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5" name="Google Shape;395;p22"/>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23"/>
          <p:cNvSpPr txBox="1"/>
          <p:nvPr>
            <p:ph idx="1" type="body"/>
          </p:nvPr>
        </p:nvSpPr>
        <p:spPr>
          <a:xfrm>
            <a:off x="-1" y="1323325"/>
            <a:ext cx="4396275" cy="3820200"/>
          </a:xfrm>
          <a:prstGeom prst="rect">
            <a:avLst/>
          </a:prstGeom>
          <a:noFill/>
          <a:ln>
            <a:noFill/>
          </a:ln>
        </p:spPr>
        <p:txBody>
          <a:bodyPr anchorCtr="0" anchor="t" bIns="91425" lIns="91425" spcFirstLastPara="1" rIns="91425" wrap="square" tIns="91425">
            <a:noAutofit/>
          </a:bodyPr>
          <a:lstStyle/>
          <a:p>
            <a:pPr indent="-349250" lvl="0" marL="457200" rtl="0" algn="l">
              <a:lnSpc>
                <a:spcPct val="100000"/>
              </a:lnSpc>
              <a:spcBef>
                <a:spcPts val="600"/>
              </a:spcBef>
              <a:spcAft>
                <a:spcPts val="0"/>
              </a:spcAft>
              <a:buSzPts val="1900"/>
              <a:buChar char="▰"/>
            </a:pPr>
            <a:r>
              <a:rPr b="1" lang="en-US" sz="1500"/>
              <a:t>Responsable de área: </a:t>
            </a:r>
            <a:r>
              <a:rPr b="1" lang="en-US" sz="1700">
                <a:latin typeface="Roboto Condensed"/>
                <a:ea typeface="Roboto Condensed"/>
                <a:cs typeface="Roboto Condensed"/>
                <a:sym typeface="Roboto Condensed"/>
              </a:rPr>
              <a:t>Ps. Adjunta Isabel Jové Ps. Silvana Facciuto</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500"/>
              <a:t>Adscriptos, Auxiliares alumnos/as: </a:t>
            </a:r>
            <a:endParaRPr sz="1500"/>
          </a:p>
          <a:p>
            <a:pPr indent="-349250" lvl="0" marL="457200" rtl="0" algn="l">
              <a:lnSpc>
                <a:spcPct val="100000"/>
              </a:lnSpc>
              <a:spcBef>
                <a:spcPts val="600"/>
              </a:spcBef>
              <a:spcAft>
                <a:spcPts val="0"/>
              </a:spcAft>
              <a:buSzPts val="1900"/>
              <a:buChar char="▰"/>
            </a:pPr>
            <a:r>
              <a:rPr b="1" lang="en-US" sz="1500"/>
              <a:t>Día y Horarios de Supervisión:</a:t>
            </a:r>
            <a:r>
              <a:rPr lang="en-US" sz="1500"/>
              <a:t> Jueves, 10 a 12hs</a:t>
            </a:r>
            <a:endParaRPr sz="1500"/>
          </a:p>
          <a:p>
            <a:pPr indent="-349250" lvl="0" marL="457200" rtl="0" algn="l">
              <a:lnSpc>
                <a:spcPct val="100000"/>
              </a:lnSpc>
              <a:spcBef>
                <a:spcPts val="600"/>
              </a:spcBef>
              <a:spcAft>
                <a:spcPts val="0"/>
              </a:spcAft>
              <a:buSzPts val="1900"/>
              <a:buChar char="▰"/>
            </a:pPr>
            <a:r>
              <a:rPr b="1" lang="en-US" sz="1500"/>
              <a:t>Modalidad: </a:t>
            </a:r>
            <a:r>
              <a:rPr lang="en-US" sz="1500"/>
              <a:t>Teórico- práctico virtual y presencial</a:t>
            </a:r>
            <a:endParaRPr sz="1500"/>
          </a:p>
          <a:p>
            <a:pPr indent="-349250" lvl="0" marL="457200" rtl="0" algn="l">
              <a:lnSpc>
                <a:spcPct val="100000"/>
              </a:lnSpc>
              <a:spcBef>
                <a:spcPts val="600"/>
              </a:spcBef>
              <a:spcAft>
                <a:spcPts val="0"/>
              </a:spcAft>
              <a:buSzPts val="1900"/>
              <a:buChar char="▰"/>
            </a:pPr>
            <a:r>
              <a:rPr b="1" lang="en-US" sz="1600">
                <a:latin typeface="Roboto Condensed"/>
                <a:ea typeface="Roboto Condensed"/>
                <a:cs typeface="Roboto Condensed"/>
                <a:sym typeface="Roboto Condensed"/>
              </a:rPr>
              <a:t>Efectores y cupos:</a:t>
            </a:r>
            <a:r>
              <a:rPr b="1" lang="en-US" sz="1500"/>
              <a:t> </a:t>
            </a:r>
            <a:r>
              <a:rPr i="1" lang="en-US" sz="1600"/>
              <a:t>Hospital Provincial (4).Centro de Salud 25 (1).Centro de Salud 7 de Abril (1).  Programa “una previa diferente”. Convenio Medicina-Psicología (6)</a:t>
            </a:r>
            <a:endParaRPr i="1"/>
          </a:p>
          <a:p>
            <a:pPr indent="-349250" lvl="0" marL="457200" rtl="0" algn="l">
              <a:lnSpc>
                <a:spcPct val="100000"/>
              </a:lnSpc>
              <a:spcBef>
                <a:spcPts val="600"/>
              </a:spcBef>
              <a:spcAft>
                <a:spcPts val="0"/>
              </a:spcAft>
              <a:buSzPts val="1900"/>
              <a:buChar char="▰"/>
            </a:pPr>
            <a:r>
              <a:rPr b="1" lang="en-US" sz="1500"/>
              <a:t>Horarios de práctica en el efector: </a:t>
            </a:r>
            <a:r>
              <a:rPr lang="en-US" sz="1500"/>
              <a:t>Mañana y Tarde.</a:t>
            </a:r>
            <a:endParaRPr sz="1500"/>
          </a:p>
          <a:p>
            <a:pPr indent="0" lvl="0" marL="457200" rtl="0" algn="l">
              <a:lnSpc>
                <a:spcPct val="100000"/>
              </a:lnSpc>
              <a:spcBef>
                <a:spcPts val="600"/>
              </a:spcBef>
              <a:spcAft>
                <a:spcPts val="0"/>
              </a:spcAft>
              <a:buSzPts val="2000"/>
              <a:buNone/>
            </a:pPr>
            <a:r>
              <a:t/>
            </a:r>
            <a:endParaRPr sz="1500"/>
          </a:p>
        </p:txBody>
      </p:sp>
      <p:sp>
        <p:nvSpPr>
          <p:cNvPr id="401" name="Google Shape;401;p23"/>
          <p:cNvSpPr txBox="1"/>
          <p:nvPr>
            <p:ph idx="2" type="body"/>
          </p:nvPr>
        </p:nvSpPr>
        <p:spPr>
          <a:xfrm>
            <a:off x="4748975" y="1379950"/>
            <a:ext cx="3901800" cy="3063600"/>
          </a:xfrm>
          <a:prstGeom prst="rect">
            <a:avLst/>
          </a:prstGeom>
          <a:noFill/>
          <a:ln>
            <a:noFill/>
          </a:ln>
        </p:spPr>
        <p:txBody>
          <a:bodyPr anchorCtr="0" anchor="t" bIns="91425" lIns="91425" spcFirstLastPara="1" rIns="91425" wrap="square" tIns="91425">
            <a:noAutofit/>
          </a:bodyPr>
          <a:lstStyle/>
          <a:p>
            <a:pPr indent="-355600" lvl="0" marL="457200" rtl="0" algn="just">
              <a:lnSpc>
                <a:spcPct val="150000"/>
              </a:lnSpc>
              <a:spcBef>
                <a:spcPts val="600"/>
              </a:spcBef>
              <a:spcAft>
                <a:spcPts val="0"/>
              </a:spcAft>
              <a:buSzPts val="2000"/>
              <a:buChar char="▰"/>
            </a:pPr>
            <a:r>
              <a:rPr lang="en-US" sz="1600"/>
              <a:t> </a:t>
            </a:r>
            <a:r>
              <a:rPr b="1" lang="en-US" sz="1600" u="sng"/>
              <a:t>Actividades</a:t>
            </a:r>
            <a:endParaRPr u="sng"/>
          </a:p>
          <a:p>
            <a:pPr indent="0" lvl="0" marL="101600" rtl="0" algn="just">
              <a:lnSpc>
                <a:spcPct val="150000"/>
              </a:lnSpc>
              <a:spcBef>
                <a:spcPts val="600"/>
              </a:spcBef>
              <a:spcAft>
                <a:spcPts val="0"/>
              </a:spcAft>
              <a:buSzPts val="2000"/>
              <a:buNone/>
            </a:pPr>
            <a:r>
              <a:rPr lang="en-US" sz="1600"/>
              <a:t>Prevención y promoción de la salud. Salud Sexual. Maternidad. Entrevistas. Campañas de prevención. Dispositivos de salud mental. Taller. Coordinación grupal.</a:t>
            </a:r>
            <a:endParaRPr sz="1600"/>
          </a:p>
          <a:p>
            <a:pPr indent="-361950" lvl="0" marL="457200" rtl="0" algn="l">
              <a:lnSpc>
                <a:spcPct val="100000"/>
              </a:lnSpc>
              <a:spcBef>
                <a:spcPts val="600"/>
              </a:spcBef>
              <a:spcAft>
                <a:spcPts val="0"/>
              </a:spcAft>
              <a:buSzPts val="2100"/>
              <a:buChar char="▰"/>
            </a:pPr>
            <a:r>
              <a:rPr b="1" lang="en-US" sz="1700">
                <a:latin typeface="Roboto Condensed"/>
                <a:ea typeface="Roboto Condensed"/>
                <a:cs typeface="Roboto Condensed"/>
                <a:sym typeface="Roboto Condensed"/>
              </a:rPr>
              <a:t>e-mail:</a:t>
            </a:r>
            <a:r>
              <a:rPr b="1" lang="en-US" sz="1700">
                <a:latin typeface="Roboto Condensed"/>
                <a:ea typeface="Roboto Condensed"/>
                <a:cs typeface="Roboto Condensed"/>
                <a:sym typeface="Roboto Condensed"/>
              </a:rPr>
              <a:t> </a:t>
            </a:r>
            <a:r>
              <a:rPr b="1" lang="en-US" sz="17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isajove11@hotmail.com</a:t>
            </a:r>
            <a:r>
              <a:rPr b="1" lang="en-US" sz="1700">
                <a:latin typeface="Roboto Condensed"/>
                <a:ea typeface="Roboto Condensed"/>
                <a:cs typeface="Roboto Condensed"/>
                <a:sym typeface="Roboto Condensed"/>
              </a:rPr>
              <a:t> </a:t>
            </a:r>
            <a:r>
              <a:rPr b="1" lang="en-US" sz="1700" u="sng">
                <a:solidFill>
                  <a:schemeClr val="accent1"/>
                </a:solidFill>
                <a:latin typeface="Roboto Condensed"/>
                <a:ea typeface="Roboto Condensed"/>
                <a:cs typeface="Roboto Condensed"/>
                <a:sym typeface="Roboto Condensed"/>
                <a:hlinkClick r:id="rId4">
                  <a:extLst>
                    <a:ext uri="{A12FA001-AC4F-418D-AE19-62706E023703}">
                      <ahyp:hlinkClr val="tx"/>
                    </a:ext>
                  </a:extLst>
                </a:hlinkClick>
              </a:rPr>
              <a:t>silfacciuto@hotmail.com</a:t>
            </a:r>
            <a:endParaRPr b="1" sz="1700">
              <a:latin typeface="Roboto Condensed"/>
              <a:ea typeface="Roboto Condensed"/>
              <a:cs typeface="Roboto Condensed"/>
              <a:sym typeface="Roboto Condensed"/>
            </a:endParaRPr>
          </a:p>
          <a:p>
            <a:pPr indent="0" lvl="0" marL="101600" rtl="0" algn="just">
              <a:lnSpc>
                <a:spcPct val="150000"/>
              </a:lnSpc>
              <a:spcBef>
                <a:spcPts val="600"/>
              </a:spcBef>
              <a:spcAft>
                <a:spcPts val="0"/>
              </a:spcAft>
              <a:buSzPts val="2000"/>
              <a:buNone/>
            </a:pPr>
            <a:r>
              <a:t/>
            </a:r>
            <a:endParaRPr sz="1600"/>
          </a:p>
        </p:txBody>
      </p:sp>
      <p:sp>
        <p:nvSpPr>
          <p:cNvPr id="402" name="Google Shape;402;p23"/>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03" name="Google Shape;403;p23"/>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IX: </a:t>
            </a:r>
            <a:r>
              <a:rPr lang="en-US" sz="2200"/>
              <a:t>Género, Salud sexual y Maternidad</a:t>
            </a:r>
            <a:endParaRPr sz="2200"/>
          </a:p>
          <a:p>
            <a:pPr indent="0" lvl="0" marL="0" rtl="0" algn="l">
              <a:lnSpc>
                <a:spcPct val="100000"/>
              </a:lnSpc>
              <a:spcBef>
                <a:spcPts val="0"/>
              </a:spcBef>
              <a:spcAft>
                <a:spcPts val="0"/>
              </a:spcAft>
              <a:buSzPts val="2000"/>
              <a:buNone/>
            </a:pPr>
            <a:r>
              <a:t/>
            </a:r>
            <a:endParaRPr sz="2200"/>
          </a:p>
        </p:txBody>
      </p:sp>
      <p:grpSp>
        <p:nvGrpSpPr>
          <p:cNvPr id="404" name="Google Shape;404;p23"/>
          <p:cNvGrpSpPr/>
          <p:nvPr/>
        </p:nvGrpSpPr>
        <p:grpSpPr>
          <a:xfrm>
            <a:off x="282216" y="590918"/>
            <a:ext cx="369505" cy="369505"/>
            <a:chOff x="2594050" y="1631825"/>
            <a:chExt cx="439625" cy="439625"/>
          </a:xfrm>
        </p:grpSpPr>
        <p:sp>
          <p:nvSpPr>
            <p:cNvPr id="405" name="Google Shape;405;p23"/>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23"/>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7" name="Google Shape;407;p23"/>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23"/>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24"/>
          <p:cNvSpPr txBox="1"/>
          <p:nvPr>
            <p:ph idx="1" type="body"/>
          </p:nvPr>
        </p:nvSpPr>
        <p:spPr>
          <a:xfrm>
            <a:off x="91500" y="1158775"/>
            <a:ext cx="4480500" cy="3984900"/>
          </a:xfrm>
          <a:prstGeom prst="rect">
            <a:avLst/>
          </a:prstGeom>
          <a:noFill/>
          <a:ln>
            <a:noFill/>
          </a:ln>
        </p:spPr>
        <p:txBody>
          <a:bodyPr anchorCtr="0" anchor="t" bIns="91425" lIns="91425" spcFirstLastPara="1" rIns="91425" wrap="square" tIns="91425">
            <a:noAutofit/>
          </a:bodyPr>
          <a:lstStyle/>
          <a:p>
            <a:pPr indent="-349250" lvl="0" marL="457200" rtl="0" algn="l">
              <a:lnSpc>
                <a:spcPct val="100000"/>
              </a:lnSpc>
              <a:spcBef>
                <a:spcPts val="600"/>
              </a:spcBef>
              <a:spcAft>
                <a:spcPts val="0"/>
              </a:spcAft>
              <a:buSzPts val="1900"/>
              <a:buChar char="▰"/>
            </a:pPr>
            <a:r>
              <a:rPr b="1" lang="en-US" sz="1500"/>
              <a:t>Responsable de área: </a:t>
            </a:r>
            <a:r>
              <a:rPr b="1" lang="en-US" sz="1700">
                <a:latin typeface="Roboto Condensed"/>
                <a:ea typeface="Roboto Condensed"/>
                <a:cs typeface="Roboto Condensed"/>
                <a:sym typeface="Roboto Condensed"/>
              </a:rPr>
              <a:t>Ps Satriano Rosana</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500"/>
              <a:t>Adscriptos, Auxiliares alumnos: </a:t>
            </a:r>
            <a:r>
              <a:rPr lang="en-US" sz="1500"/>
              <a:t>Ps Fernando Reichel</a:t>
            </a:r>
            <a:endParaRPr sz="1500"/>
          </a:p>
          <a:p>
            <a:pPr indent="-349250" lvl="0" marL="457200" rtl="0" algn="l">
              <a:lnSpc>
                <a:spcPct val="100000"/>
              </a:lnSpc>
              <a:spcBef>
                <a:spcPts val="600"/>
              </a:spcBef>
              <a:spcAft>
                <a:spcPts val="0"/>
              </a:spcAft>
              <a:buSzPts val="1900"/>
              <a:buChar char="▰"/>
            </a:pPr>
            <a:r>
              <a:rPr b="1" lang="en-US" sz="1500"/>
              <a:t>Día y Horarios de Supervisión: </a:t>
            </a:r>
            <a:r>
              <a:rPr lang="en-US" sz="1500"/>
              <a:t>Lunes de 8 a 10 hs</a:t>
            </a:r>
            <a:endParaRPr sz="1500"/>
          </a:p>
          <a:p>
            <a:pPr indent="-349250" lvl="0" marL="457200" rtl="0" algn="l">
              <a:lnSpc>
                <a:spcPct val="100000"/>
              </a:lnSpc>
              <a:spcBef>
                <a:spcPts val="600"/>
              </a:spcBef>
              <a:spcAft>
                <a:spcPts val="0"/>
              </a:spcAft>
              <a:buSzPts val="1900"/>
              <a:buChar char="▰"/>
            </a:pPr>
            <a:r>
              <a:rPr b="1" lang="en-US" sz="1500"/>
              <a:t>Modalidad:  </a:t>
            </a:r>
            <a:r>
              <a:rPr lang="en-US" sz="1500"/>
              <a:t>virtual</a:t>
            </a:r>
            <a:endParaRPr/>
          </a:p>
          <a:p>
            <a:pPr indent="-349250" lvl="0" marL="457200" rtl="0" algn="l">
              <a:lnSpc>
                <a:spcPct val="100000"/>
              </a:lnSpc>
              <a:spcBef>
                <a:spcPts val="600"/>
              </a:spcBef>
              <a:spcAft>
                <a:spcPts val="0"/>
              </a:spcAft>
              <a:buSzPts val="1900"/>
              <a:buChar char="▰"/>
            </a:pPr>
            <a:r>
              <a:rPr b="1" lang="en-US" sz="1500"/>
              <a:t>Efectores y cupos: </a:t>
            </a:r>
            <a:endParaRPr sz="1500"/>
          </a:p>
          <a:p>
            <a:pPr indent="0" lvl="0" marL="107950" rtl="0" algn="l">
              <a:lnSpc>
                <a:spcPct val="100000"/>
              </a:lnSpc>
              <a:spcBef>
                <a:spcPts val="600"/>
              </a:spcBef>
              <a:spcAft>
                <a:spcPts val="0"/>
              </a:spcAft>
              <a:buSzPts val="1900"/>
              <a:buNone/>
            </a:pPr>
            <a:r>
              <a:rPr i="1" lang="en-US" sz="1500"/>
              <a:t>Agba Filial Rosario</a:t>
            </a:r>
            <a:r>
              <a:rPr b="1" i="1" lang="en-US" sz="1500"/>
              <a:t>. </a:t>
            </a:r>
            <a:endParaRPr i="1" sz="1500"/>
          </a:p>
          <a:p>
            <a:pPr indent="-361950" lvl="0" marL="457200" rtl="0" algn="l">
              <a:lnSpc>
                <a:spcPct val="100000"/>
              </a:lnSpc>
              <a:spcBef>
                <a:spcPts val="600"/>
              </a:spcBef>
              <a:spcAft>
                <a:spcPts val="0"/>
              </a:spcAft>
              <a:buSzPts val="2100"/>
              <a:buChar char="▰"/>
            </a:pPr>
            <a:r>
              <a:rPr b="1" lang="en-US" sz="1700">
                <a:latin typeface="Roboto Condensed"/>
                <a:ea typeface="Roboto Condensed"/>
                <a:cs typeface="Roboto Condensed"/>
                <a:sym typeface="Roboto Condensed"/>
              </a:rPr>
              <a:t>Cupo:  </a:t>
            </a:r>
            <a:r>
              <a:rPr b="1" lang="en-US" sz="1700">
                <a:latin typeface="Roboto Condensed"/>
                <a:ea typeface="Roboto Condensed"/>
                <a:cs typeface="Roboto Condensed"/>
                <a:sym typeface="Roboto Condensed"/>
              </a:rPr>
              <a:t>de 8 a 15 alumnos</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500"/>
              <a:t>Horarios de práctica en el efector: </a:t>
            </a:r>
            <a:r>
              <a:rPr lang="en-US" sz="1500"/>
              <a:t>Viernes de 17,30 a 20,30</a:t>
            </a:r>
            <a:endParaRPr sz="1500"/>
          </a:p>
          <a:p>
            <a:pPr indent="-361950" lvl="0" marL="457200" rtl="0" algn="l">
              <a:lnSpc>
                <a:spcPct val="100000"/>
              </a:lnSpc>
              <a:spcBef>
                <a:spcPts val="600"/>
              </a:spcBef>
              <a:spcAft>
                <a:spcPts val="0"/>
              </a:spcAft>
              <a:buSzPts val="2100"/>
              <a:buChar char="▰"/>
            </a:pPr>
            <a:r>
              <a:rPr b="1" lang="en-US" sz="1700">
                <a:latin typeface="Roboto Condensed"/>
                <a:ea typeface="Roboto Condensed"/>
                <a:cs typeface="Roboto Condensed"/>
                <a:sym typeface="Roboto Condensed"/>
              </a:rPr>
              <a:t>e-mail: </a:t>
            </a:r>
            <a:r>
              <a:rPr b="1" lang="en-US" sz="1700" u="sng">
                <a:solidFill>
                  <a:schemeClr val="hlink"/>
                </a:solidFill>
                <a:latin typeface="Roboto Condensed"/>
                <a:ea typeface="Roboto Condensed"/>
                <a:cs typeface="Roboto Condensed"/>
                <a:sym typeface="Roboto Condensed"/>
                <a:hlinkClick r:id="rId3"/>
              </a:rPr>
              <a:t>rosanasatriano68@hotmail.com</a:t>
            </a:r>
            <a:endParaRPr b="1" sz="1700">
              <a:latin typeface="Roboto Condensed"/>
              <a:ea typeface="Roboto Condensed"/>
              <a:cs typeface="Roboto Condensed"/>
              <a:sym typeface="Roboto Condensed"/>
            </a:endParaRPr>
          </a:p>
        </p:txBody>
      </p:sp>
      <p:sp>
        <p:nvSpPr>
          <p:cNvPr id="414" name="Google Shape;414;p24"/>
          <p:cNvSpPr txBox="1"/>
          <p:nvPr>
            <p:ph idx="2" type="body"/>
          </p:nvPr>
        </p:nvSpPr>
        <p:spPr>
          <a:xfrm>
            <a:off x="4396124" y="1379939"/>
            <a:ext cx="4254582" cy="2724300"/>
          </a:xfrm>
          <a:prstGeom prst="rect">
            <a:avLst/>
          </a:prstGeom>
          <a:noFill/>
          <a:ln>
            <a:noFill/>
          </a:ln>
        </p:spPr>
        <p:txBody>
          <a:bodyPr anchorCtr="0" anchor="t" bIns="91425" lIns="91425" spcFirstLastPara="1" rIns="91425" wrap="square" tIns="91425">
            <a:noAutofit/>
          </a:bodyPr>
          <a:lstStyle/>
          <a:p>
            <a:pPr indent="-355600" lvl="0" marL="457200" rtl="0" algn="just">
              <a:lnSpc>
                <a:spcPct val="100000"/>
              </a:lnSpc>
              <a:spcBef>
                <a:spcPts val="600"/>
              </a:spcBef>
              <a:spcAft>
                <a:spcPts val="0"/>
              </a:spcAft>
              <a:buSzPts val="2000"/>
              <a:buChar char="▰"/>
            </a:pPr>
            <a:r>
              <a:rPr b="1" lang="en-US" sz="1600"/>
              <a:t>Modalidad de práctica:</a:t>
            </a:r>
            <a:r>
              <a:rPr lang="en-US" sz="1600"/>
              <a:t> Teórico- vivencial</a:t>
            </a:r>
            <a:endParaRPr/>
          </a:p>
          <a:p>
            <a:pPr indent="-355600" lvl="0" marL="457200" rtl="0" algn="just">
              <a:lnSpc>
                <a:spcPct val="100000"/>
              </a:lnSpc>
              <a:spcBef>
                <a:spcPts val="600"/>
              </a:spcBef>
              <a:spcAft>
                <a:spcPts val="0"/>
              </a:spcAft>
              <a:buSzPts val="2000"/>
              <a:buChar char="▰"/>
            </a:pPr>
            <a:r>
              <a:rPr lang="en-US" sz="1600"/>
              <a:t> </a:t>
            </a:r>
            <a:r>
              <a:rPr b="1" lang="en-US" sz="1600"/>
              <a:t>Actividades</a:t>
            </a:r>
            <a:endParaRPr/>
          </a:p>
          <a:p>
            <a:pPr indent="0" lvl="0" marL="101600" rtl="0" algn="just">
              <a:lnSpc>
                <a:spcPct val="100000"/>
              </a:lnSpc>
              <a:spcBef>
                <a:spcPts val="600"/>
              </a:spcBef>
              <a:spcAft>
                <a:spcPts val="0"/>
              </a:spcAft>
              <a:buSzPts val="2000"/>
              <a:buNone/>
            </a:pPr>
            <a:r>
              <a:rPr lang="en-US" sz="1600"/>
              <a:t>Introducción al Enfoque Gestalt. Bases de la Gestalt. Existencialismo y Fenomenología. Neurosis. Mecanismos de defensa. Ciclo de la Experiencia. Rol del terapeuta Gestalt. Polaridades.</a:t>
            </a:r>
            <a:endParaRPr sz="1600"/>
          </a:p>
          <a:p>
            <a:pPr indent="-228600" lvl="0" marL="457200" rtl="0" algn="just">
              <a:lnSpc>
                <a:spcPct val="100000"/>
              </a:lnSpc>
              <a:spcBef>
                <a:spcPts val="600"/>
              </a:spcBef>
              <a:spcAft>
                <a:spcPts val="0"/>
              </a:spcAft>
              <a:buSzPts val="2000"/>
              <a:buNone/>
            </a:pPr>
            <a:r>
              <a:t/>
            </a:r>
            <a:endParaRPr sz="1600"/>
          </a:p>
        </p:txBody>
      </p:sp>
      <p:sp>
        <p:nvSpPr>
          <p:cNvPr id="415" name="Google Shape;415;p24"/>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16" name="Google Shape;416;p24"/>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a:t>
            </a:r>
            <a:r>
              <a:rPr lang="en-US">
                <a:solidFill>
                  <a:srgbClr val="FFC000"/>
                </a:solidFill>
              </a:rPr>
              <a:t> </a:t>
            </a:r>
            <a:r>
              <a:rPr lang="en-US" sz="2200"/>
              <a:t>Prácticas Gestálticas</a:t>
            </a:r>
            <a:r>
              <a:rPr lang="en-US"/>
              <a:t> </a:t>
            </a:r>
            <a:endParaRPr/>
          </a:p>
        </p:txBody>
      </p:sp>
      <p:grpSp>
        <p:nvGrpSpPr>
          <p:cNvPr id="417" name="Google Shape;417;p24"/>
          <p:cNvGrpSpPr/>
          <p:nvPr/>
        </p:nvGrpSpPr>
        <p:grpSpPr>
          <a:xfrm>
            <a:off x="282216" y="590918"/>
            <a:ext cx="369505" cy="369505"/>
            <a:chOff x="2594050" y="1631825"/>
            <a:chExt cx="439625" cy="439625"/>
          </a:xfrm>
        </p:grpSpPr>
        <p:sp>
          <p:nvSpPr>
            <p:cNvPr id="418" name="Google Shape;418;p24"/>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24"/>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24"/>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1" name="Google Shape;421;p24"/>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25"/>
          <p:cNvSpPr txBox="1"/>
          <p:nvPr>
            <p:ph idx="1" type="body"/>
          </p:nvPr>
        </p:nvSpPr>
        <p:spPr>
          <a:xfrm>
            <a:off x="198303" y="1487071"/>
            <a:ext cx="7921127" cy="3656454"/>
          </a:xfrm>
          <a:prstGeom prst="rect">
            <a:avLst/>
          </a:prstGeom>
          <a:noFill/>
          <a:ln>
            <a:noFill/>
          </a:ln>
        </p:spPr>
        <p:txBody>
          <a:bodyPr anchorCtr="0" anchor="t" bIns="91425" lIns="91425" spcFirstLastPara="1" rIns="91425" wrap="square" tIns="91425">
            <a:noAutofit/>
          </a:bodyPr>
          <a:lstStyle/>
          <a:p>
            <a:pPr indent="-349250" lvl="0" marL="457200" rtl="0" algn="l">
              <a:lnSpc>
                <a:spcPct val="100000"/>
              </a:lnSpc>
              <a:spcBef>
                <a:spcPts val="600"/>
              </a:spcBef>
              <a:spcAft>
                <a:spcPts val="0"/>
              </a:spcAft>
              <a:buSzPts val="1900"/>
              <a:buChar char="▰"/>
            </a:pPr>
            <a:r>
              <a:rPr b="1" lang="en-US" sz="1600"/>
              <a:t>Responsable de área: </a:t>
            </a:r>
            <a:r>
              <a:rPr b="1" lang="en-US" sz="1700">
                <a:latin typeface="Roboto Condensed"/>
                <a:ea typeface="Roboto Condensed"/>
                <a:cs typeface="Roboto Condensed"/>
                <a:sym typeface="Roboto Condensed"/>
              </a:rPr>
              <a:t>Mgr. Esp. Ps. Andrea Gulisano </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600"/>
              <a:t>Adscriptos, Auxiliares alumnos:</a:t>
            </a:r>
            <a:r>
              <a:rPr lang="en-US" sz="1600"/>
              <a:t> Conesa, Adriana </a:t>
            </a:r>
            <a:endParaRPr sz="1600"/>
          </a:p>
          <a:p>
            <a:pPr indent="-349250" lvl="0" marL="457200" rtl="0" algn="l">
              <a:lnSpc>
                <a:spcPct val="100000"/>
              </a:lnSpc>
              <a:spcBef>
                <a:spcPts val="600"/>
              </a:spcBef>
              <a:spcAft>
                <a:spcPts val="0"/>
              </a:spcAft>
              <a:buSzPts val="1900"/>
              <a:buChar char="▰"/>
            </a:pPr>
            <a:r>
              <a:rPr b="1" lang="en-US" sz="1600"/>
              <a:t>Día y Horarios de Supervisión:</a:t>
            </a:r>
            <a:r>
              <a:rPr lang="en-US" sz="1600"/>
              <a:t> Jueves, 14 hs Gulisano</a:t>
            </a:r>
            <a:endParaRPr sz="1600"/>
          </a:p>
          <a:p>
            <a:pPr indent="-349250" lvl="0" marL="457200" rtl="0" algn="l">
              <a:lnSpc>
                <a:spcPct val="100000"/>
              </a:lnSpc>
              <a:spcBef>
                <a:spcPts val="600"/>
              </a:spcBef>
              <a:spcAft>
                <a:spcPts val="0"/>
              </a:spcAft>
              <a:buSzPts val="1900"/>
              <a:buChar char="▰"/>
            </a:pPr>
            <a:r>
              <a:rPr b="1" lang="en-US" sz="1600"/>
              <a:t>Modalidad:</a:t>
            </a:r>
            <a:r>
              <a:rPr lang="en-US" sz="1600"/>
              <a:t> Mixta (virtual / presencial)</a:t>
            </a:r>
            <a:endParaRPr sz="1600"/>
          </a:p>
          <a:p>
            <a:pPr indent="-355600" lvl="0" marL="457200" rtl="0" algn="l">
              <a:lnSpc>
                <a:spcPct val="100000"/>
              </a:lnSpc>
              <a:spcBef>
                <a:spcPts val="600"/>
              </a:spcBef>
              <a:spcAft>
                <a:spcPts val="0"/>
              </a:spcAft>
              <a:buSzPts val="2000"/>
              <a:buChar char="▰"/>
            </a:pPr>
            <a:r>
              <a:rPr b="1" lang="en-US" sz="1700">
                <a:latin typeface="Roboto Condensed"/>
                <a:ea typeface="Roboto Condensed"/>
                <a:cs typeface="Roboto Condensed"/>
                <a:sym typeface="Roboto Condensed"/>
              </a:rPr>
              <a:t>Efectores y cupos:</a:t>
            </a:r>
            <a:r>
              <a:rPr b="1" lang="en-US" sz="1700">
                <a:latin typeface="Roboto Condensed"/>
                <a:ea typeface="Roboto Condensed"/>
                <a:cs typeface="Roboto Condensed"/>
                <a:sym typeface="Roboto Condensed"/>
              </a:rPr>
              <a:t> </a:t>
            </a:r>
            <a:r>
              <a:rPr b="1" i="1" lang="en-US" sz="1700">
                <a:latin typeface="Roboto Condensed"/>
                <a:ea typeface="Roboto Condensed"/>
                <a:cs typeface="Roboto Condensed"/>
                <a:sym typeface="Roboto Condensed"/>
              </a:rPr>
              <a:t>Se trabaja con las instituciones de la localidad de origen del estudiante a partir de la suscripción de convenios específicos.</a:t>
            </a:r>
            <a:endParaRPr b="1" i="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600"/>
              <a:t>Horarios de práctica en el efector:</a:t>
            </a:r>
            <a:r>
              <a:rPr lang="en-US" sz="1600"/>
              <a:t> a definir por el efector</a:t>
            </a:r>
            <a:endParaRPr sz="1600"/>
          </a:p>
          <a:p>
            <a:pPr indent="-349250" lvl="0" marL="457200" rtl="0" algn="l">
              <a:lnSpc>
                <a:spcPct val="100000"/>
              </a:lnSpc>
              <a:spcBef>
                <a:spcPts val="600"/>
              </a:spcBef>
              <a:spcAft>
                <a:spcPts val="0"/>
              </a:spcAft>
              <a:buClr>
                <a:schemeClr val="dk1"/>
              </a:buClr>
              <a:buSzPts val="1900"/>
              <a:buChar char="▰"/>
            </a:pPr>
            <a:r>
              <a:rPr b="1" lang="en-US" sz="1700">
                <a:latin typeface="Roboto Condensed"/>
                <a:ea typeface="Roboto Condensed"/>
                <a:cs typeface="Roboto Condensed"/>
                <a:sym typeface="Roboto Condensed"/>
              </a:rPr>
              <a:t>e-mail: </a:t>
            </a:r>
            <a:r>
              <a:rPr b="1" lang="en-US" sz="1900" u="sng">
                <a:latin typeface="Times New Roman"/>
                <a:ea typeface="Times New Roman"/>
                <a:cs typeface="Times New Roman"/>
                <a:sym typeface="Times New Roman"/>
                <a:hlinkClick r:id="rId3"/>
              </a:rPr>
              <a:t>andreagulisano@gmail.com</a:t>
            </a:r>
            <a:r>
              <a:rPr b="1" lang="en-US" sz="1900">
                <a:latin typeface="Times New Roman"/>
                <a:ea typeface="Times New Roman"/>
                <a:cs typeface="Times New Roman"/>
                <a:sym typeface="Times New Roman"/>
              </a:rPr>
              <a:t> </a:t>
            </a:r>
            <a:endParaRPr b="1" sz="1900">
              <a:latin typeface="Century"/>
              <a:ea typeface="Century"/>
              <a:cs typeface="Century"/>
              <a:sym typeface="Century"/>
            </a:endParaRPr>
          </a:p>
          <a:p>
            <a:pPr indent="-228600" lvl="0" marL="457200" rtl="0" algn="l">
              <a:lnSpc>
                <a:spcPct val="100000"/>
              </a:lnSpc>
              <a:spcBef>
                <a:spcPts val="600"/>
              </a:spcBef>
              <a:spcAft>
                <a:spcPts val="0"/>
              </a:spcAft>
              <a:buSzPts val="1900"/>
              <a:buNone/>
            </a:pPr>
            <a:r>
              <a:t/>
            </a:r>
            <a:endParaRPr sz="1600"/>
          </a:p>
        </p:txBody>
      </p:sp>
      <p:sp>
        <p:nvSpPr>
          <p:cNvPr id="427" name="Google Shape;427;p25"/>
          <p:cNvSpPr txBox="1"/>
          <p:nvPr>
            <p:ph idx="2" type="body"/>
          </p:nvPr>
        </p:nvSpPr>
        <p:spPr>
          <a:xfrm>
            <a:off x="4396124" y="1379939"/>
            <a:ext cx="4254582" cy="2724300"/>
          </a:xfrm>
          <a:prstGeom prst="rect">
            <a:avLst/>
          </a:prstGeom>
          <a:noFill/>
          <a:ln>
            <a:noFill/>
          </a:ln>
        </p:spPr>
        <p:txBody>
          <a:bodyPr anchorCtr="0" anchor="t" bIns="91425" lIns="91425" spcFirstLastPara="1" rIns="91425" wrap="square" tIns="91425">
            <a:noAutofit/>
          </a:bodyPr>
          <a:lstStyle/>
          <a:p>
            <a:pPr indent="-228600" lvl="0" marL="457200" rtl="0" algn="just">
              <a:lnSpc>
                <a:spcPct val="100000"/>
              </a:lnSpc>
              <a:spcBef>
                <a:spcPts val="600"/>
              </a:spcBef>
              <a:spcAft>
                <a:spcPts val="0"/>
              </a:spcAft>
              <a:buSzPts val="2000"/>
              <a:buNone/>
            </a:pPr>
            <a:r>
              <a:t/>
            </a:r>
            <a:endParaRPr sz="1600"/>
          </a:p>
          <a:p>
            <a:pPr indent="-228600" lvl="0" marL="457200" rtl="0" algn="just">
              <a:lnSpc>
                <a:spcPct val="100000"/>
              </a:lnSpc>
              <a:spcBef>
                <a:spcPts val="600"/>
              </a:spcBef>
              <a:spcAft>
                <a:spcPts val="0"/>
              </a:spcAft>
              <a:buSzPts val="2000"/>
              <a:buNone/>
            </a:pPr>
            <a:r>
              <a:t/>
            </a:r>
            <a:endParaRPr sz="1600"/>
          </a:p>
        </p:txBody>
      </p:sp>
      <p:sp>
        <p:nvSpPr>
          <p:cNvPr id="428" name="Google Shape;428;p25"/>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29" name="Google Shape;429;p25"/>
          <p:cNvSpPr txBox="1"/>
          <p:nvPr>
            <p:ph type="title"/>
          </p:nvPr>
        </p:nvSpPr>
        <p:spPr>
          <a:xfrm>
            <a:off x="651725" y="392575"/>
            <a:ext cx="60642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XI</a:t>
            </a:r>
            <a:r>
              <a:rPr lang="en-US" sz="2400">
                <a:solidFill>
                  <a:srgbClr val="FFFF00"/>
                </a:solidFill>
              </a:rPr>
              <a:t>:</a:t>
            </a:r>
            <a:r>
              <a:rPr lang="en-US" sz="1700"/>
              <a:t> Clínica Psi y Salud Colectiva en Contextos Urbanos y Rurales</a:t>
            </a:r>
            <a:endParaRPr sz="1700"/>
          </a:p>
        </p:txBody>
      </p:sp>
      <p:grpSp>
        <p:nvGrpSpPr>
          <p:cNvPr id="430" name="Google Shape;430;p25"/>
          <p:cNvGrpSpPr/>
          <p:nvPr/>
        </p:nvGrpSpPr>
        <p:grpSpPr>
          <a:xfrm>
            <a:off x="282216" y="590918"/>
            <a:ext cx="369505" cy="369505"/>
            <a:chOff x="2594050" y="1631825"/>
            <a:chExt cx="439625" cy="439625"/>
          </a:xfrm>
        </p:grpSpPr>
        <p:sp>
          <p:nvSpPr>
            <p:cNvPr id="431" name="Google Shape;431;p25"/>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2" name="Google Shape;432;p25"/>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3" name="Google Shape;433;p25"/>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25"/>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26"/>
          <p:cNvSpPr txBox="1"/>
          <p:nvPr>
            <p:ph idx="1" type="body"/>
          </p:nvPr>
        </p:nvSpPr>
        <p:spPr>
          <a:xfrm>
            <a:off x="814274" y="1487277"/>
            <a:ext cx="7525494" cy="3547431"/>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600"/>
              </a:spcBef>
              <a:spcAft>
                <a:spcPts val="0"/>
              </a:spcAft>
              <a:buSzPts val="1800"/>
              <a:buChar char="▰"/>
            </a:pPr>
            <a:r>
              <a:rPr b="1" lang="en-US" sz="1600"/>
              <a:t>Responsable de área: </a:t>
            </a:r>
            <a:r>
              <a:rPr b="1" lang="en-US" sz="1700">
                <a:latin typeface="Roboto Condensed"/>
                <a:ea typeface="Roboto Condensed"/>
                <a:cs typeface="Roboto Condensed"/>
                <a:sym typeface="Roboto Condensed"/>
              </a:rPr>
              <a:t>Ps. Esp Mónica BLANDO</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600"/>
              <a:t>Adscriptos, Auxiliares alumnos: Ps. Aldana Aguirre</a:t>
            </a:r>
            <a:endParaRPr sz="1600"/>
          </a:p>
          <a:p>
            <a:pPr indent="-342900" lvl="0" marL="457200" rtl="0" algn="l">
              <a:lnSpc>
                <a:spcPct val="100000"/>
              </a:lnSpc>
              <a:spcBef>
                <a:spcPts val="600"/>
              </a:spcBef>
              <a:spcAft>
                <a:spcPts val="0"/>
              </a:spcAft>
              <a:buSzPts val="1800"/>
              <a:buChar char="▰"/>
            </a:pPr>
            <a:r>
              <a:rPr b="1" lang="en-US" sz="1600"/>
              <a:t>Día y Horarios de Supervisión: </a:t>
            </a:r>
            <a:r>
              <a:rPr lang="en-US" sz="1600"/>
              <a:t>lunes 14hs – 15 hs</a:t>
            </a:r>
            <a:endParaRPr sz="1600"/>
          </a:p>
          <a:p>
            <a:pPr indent="-342900" lvl="0" marL="457200" rtl="0" algn="l">
              <a:lnSpc>
                <a:spcPct val="100000"/>
              </a:lnSpc>
              <a:spcBef>
                <a:spcPts val="600"/>
              </a:spcBef>
              <a:spcAft>
                <a:spcPts val="0"/>
              </a:spcAft>
              <a:buSzPts val="1800"/>
              <a:buChar char="▰"/>
            </a:pPr>
            <a:r>
              <a:rPr b="1" lang="en-US" sz="1600"/>
              <a:t>Modalidad: </a:t>
            </a:r>
            <a:r>
              <a:rPr lang="en-US" sz="1600"/>
              <a:t>virtual</a:t>
            </a:r>
            <a:endParaRPr sz="1600"/>
          </a:p>
          <a:p>
            <a:pPr indent="-342900" lvl="0" marL="457200" rtl="0" algn="l">
              <a:lnSpc>
                <a:spcPct val="100000"/>
              </a:lnSpc>
              <a:spcBef>
                <a:spcPts val="600"/>
              </a:spcBef>
              <a:spcAft>
                <a:spcPts val="0"/>
              </a:spcAft>
              <a:buSzPts val="1800"/>
              <a:buChar char="▰"/>
            </a:pPr>
            <a:r>
              <a:rPr b="1" lang="en-US" sz="1600"/>
              <a:t>Efectores  </a:t>
            </a:r>
            <a:endParaRPr sz="1600"/>
          </a:p>
          <a:p>
            <a:pPr indent="0" lvl="0" marL="114300" rtl="0" algn="l">
              <a:lnSpc>
                <a:spcPct val="100000"/>
              </a:lnSpc>
              <a:spcBef>
                <a:spcPts val="600"/>
              </a:spcBef>
              <a:spcAft>
                <a:spcPts val="0"/>
              </a:spcAft>
              <a:buSzPts val="1800"/>
              <a:buNone/>
            </a:pPr>
            <a:r>
              <a:rPr i="1" lang="en-US" sz="1600"/>
              <a:t>Centro de salud 7 de Abril</a:t>
            </a:r>
            <a:endParaRPr i="1" sz="1600"/>
          </a:p>
          <a:p>
            <a:pPr indent="0" lvl="0" marL="114300" rtl="0" algn="l">
              <a:lnSpc>
                <a:spcPct val="100000"/>
              </a:lnSpc>
              <a:spcBef>
                <a:spcPts val="600"/>
              </a:spcBef>
              <a:spcAft>
                <a:spcPts val="0"/>
              </a:spcAft>
              <a:buSzPts val="1800"/>
              <a:buNone/>
            </a:pPr>
            <a:r>
              <a:rPr i="1" lang="en-US" sz="1600"/>
              <a:t>Area  de Salud Pública UNR</a:t>
            </a:r>
            <a:endParaRPr i="1" sz="1600"/>
          </a:p>
          <a:p>
            <a:pPr indent="-349250" lvl="0" marL="457200" rtl="0" algn="l">
              <a:lnSpc>
                <a:spcPct val="100000"/>
              </a:lnSpc>
              <a:spcBef>
                <a:spcPts val="600"/>
              </a:spcBef>
              <a:spcAft>
                <a:spcPts val="0"/>
              </a:spcAft>
              <a:buSzPts val="1900"/>
              <a:buChar char="▰"/>
            </a:pPr>
            <a:r>
              <a:rPr b="1" lang="en-US" sz="1700">
                <a:latin typeface="Roboto Condensed"/>
                <a:ea typeface="Roboto Condensed"/>
                <a:cs typeface="Roboto Condensed"/>
                <a:sym typeface="Roboto Condensed"/>
              </a:rPr>
              <a:t>Cupos: 5 estudiantes</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600"/>
              <a:t>Horarios de práctica en el efector: </a:t>
            </a:r>
            <a:r>
              <a:rPr lang="en-US" sz="1600"/>
              <a:t>Viernes de 8hs a 10hs</a:t>
            </a:r>
            <a:endParaRPr sz="1600"/>
          </a:p>
          <a:p>
            <a:pPr indent="-368300" lvl="0" marL="457200" rtl="0" algn="l">
              <a:lnSpc>
                <a:spcPct val="100000"/>
              </a:lnSpc>
              <a:spcBef>
                <a:spcPts val="600"/>
              </a:spcBef>
              <a:spcAft>
                <a:spcPts val="0"/>
              </a:spcAft>
              <a:buSzPts val="2200"/>
              <a:buChar char="▰"/>
            </a:pPr>
            <a:r>
              <a:rPr b="1" lang="en-US" sz="1800">
                <a:latin typeface="Roboto Condensed"/>
                <a:ea typeface="Roboto Condensed"/>
                <a:cs typeface="Roboto Condensed"/>
                <a:sym typeface="Roboto Condensed"/>
              </a:rPr>
              <a:t>e-mail: </a:t>
            </a:r>
            <a:r>
              <a:rPr b="1" lang="en-US" sz="1800" u="sng">
                <a:solidFill>
                  <a:schemeClr val="hlink"/>
                </a:solidFill>
                <a:latin typeface="Roboto Condensed"/>
                <a:ea typeface="Roboto Condensed"/>
                <a:cs typeface="Roboto Condensed"/>
                <a:sym typeface="Roboto Condensed"/>
                <a:hlinkClick r:id="rId3"/>
              </a:rPr>
              <a:t>mopabla58@gmail.com</a:t>
            </a:r>
            <a:endParaRPr b="1" sz="1800">
              <a:latin typeface="Roboto Condensed"/>
              <a:ea typeface="Roboto Condensed"/>
              <a:cs typeface="Roboto Condensed"/>
              <a:sym typeface="Roboto Condensed"/>
            </a:endParaRPr>
          </a:p>
        </p:txBody>
      </p:sp>
      <p:sp>
        <p:nvSpPr>
          <p:cNvPr id="440" name="Google Shape;440;p26"/>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41" name="Google Shape;441;p26"/>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XII:</a:t>
            </a:r>
            <a:r>
              <a:rPr lang="en-US"/>
              <a:t> Prácticas Sistémicas</a:t>
            </a:r>
            <a:endParaRPr/>
          </a:p>
        </p:txBody>
      </p:sp>
      <p:grpSp>
        <p:nvGrpSpPr>
          <p:cNvPr id="442" name="Google Shape;442;p26"/>
          <p:cNvGrpSpPr/>
          <p:nvPr/>
        </p:nvGrpSpPr>
        <p:grpSpPr>
          <a:xfrm>
            <a:off x="282216" y="590918"/>
            <a:ext cx="369505" cy="369505"/>
            <a:chOff x="2594050" y="1631825"/>
            <a:chExt cx="439625" cy="439625"/>
          </a:xfrm>
        </p:grpSpPr>
        <p:sp>
          <p:nvSpPr>
            <p:cNvPr id="443" name="Google Shape;443;p26"/>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4" name="Google Shape;444;p26"/>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5" name="Google Shape;445;p26"/>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6" name="Google Shape;446;p26"/>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27"/>
          <p:cNvSpPr txBox="1"/>
          <p:nvPr>
            <p:ph idx="1" type="body"/>
          </p:nvPr>
        </p:nvSpPr>
        <p:spPr>
          <a:xfrm>
            <a:off x="340041" y="1323327"/>
            <a:ext cx="7856508" cy="3820173"/>
          </a:xfrm>
          <a:prstGeom prst="rect">
            <a:avLst/>
          </a:prstGeom>
          <a:noFill/>
          <a:ln>
            <a:noFill/>
          </a:ln>
        </p:spPr>
        <p:txBody>
          <a:bodyPr anchorCtr="0" anchor="t" bIns="91425" lIns="91425" spcFirstLastPara="1" rIns="91425" wrap="square" tIns="91425">
            <a:noAutofit/>
          </a:bodyPr>
          <a:lstStyle/>
          <a:p>
            <a:pPr indent="-349250" lvl="0" marL="457200" rtl="0" algn="l">
              <a:lnSpc>
                <a:spcPct val="100000"/>
              </a:lnSpc>
              <a:spcBef>
                <a:spcPts val="600"/>
              </a:spcBef>
              <a:spcAft>
                <a:spcPts val="0"/>
              </a:spcAft>
              <a:buSzPts val="1900"/>
              <a:buChar char="▰"/>
            </a:pPr>
            <a:r>
              <a:rPr b="1" lang="en-US" sz="1500"/>
              <a:t>Responsable de área: </a:t>
            </a:r>
            <a:r>
              <a:rPr b="1" lang="en-US" sz="1700">
                <a:latin typeface="Roboto Condensed"/>
                <a:ea typeface="Roboto Condensed"/>
                <a:cs typeface="Roboto Condensed"/>
                <a:sym typeface="Roboto Condensed"/>
              </a:rPr>
              <a:t>Dr. Cervigni Mauricio</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500"/>
              <a:t>Auxiliar alumno: </a:t>
            </a:r>
            <a:r>
              <a:rPr lang="en-US" sz="1500"/>
              <a:t>Ps. Alfonso Guillermo</a:t>
            </a:r>
            <a:endParaRPr sz="1500"/>
          </a:p>
          <a:p>
            <a:pPr indent="-349250" lvl="0" marL="457200" rtl="0" algn="l">
              <a:lnSpc>
                <a:spcPct val="100000"/>
              </a:lnSpc>
              <a:spcBef>
                <a:spcPts val="600"/>
              </a:spcBef>
              <a:spcAft>
                <a:spcPts val="0"/>
              </a:spcAft>
              <a:buSzPts val="1900"/>
              <a:buChar char="▰"/>
            </a:pPr>
            <a:r>
              <a:rPr b="1" lang="en-US" sz="1500"/>
              <a:t>Día y Horarios de Supervisión: </a:t>
            </a:r>
            <a:r>
              <a:rPr lang="en-US" sz="1500"/>
              <a:t>Lunes 8 hs.</a:t>
            </a:r>
            <a:endParaRPr sz="1500"/>
          </a:p>
          <a:p>
            <a:pPr indent="-349250" lvl="0" marL="457200" rtl="0" algn="l">
              <a:lnSpc>
                <a:spcPct val="100000"/>
              </a:lnSpc>
              <a:spcBef>
                <a:spcPts val="600"/>
              </a:spcBef>
              <a:spcAft>
                <a:spcPts val="0"/>
              </a:spcAft>
              <a:buSzPts val="1900"/>
              <a:buChar char="▰"/>
            </a:pPr>
            <a:r>
              <a:rPr b="1" lang="en-US" sz="1500"/>
              <a:t>Modalidad: </a:t>
            </a:r>
            <a:r>
              <a:rPr lang="en-US" sz="1500"/>
              <a:t>Mixta (virtual - presencial)</a:t>
            </a:r>
            <a:endParaRPr sz="1500"/>
          </a:p>
          <a:p>
            <a:pPr indent="-349250" lvl="0" marL="457200" rtl="0" algn="l">
              <a:lnSpc>
                <a:spcPct val="100000"/>
              </a:lnSpc>
              <a:spcBef>
                <a:spcPts val="600"/>
              </a:spcBef>
              <a:spcAft>
                <a:spcPts val="0"/>
              </a:spcAft>
              <a:buSzPts val="1900"/>
              <a:buChar char="▰"/>
            </a:pPr>
            <a:r>
              <a:rPr b="1" lang="en-US" sz="1500"/>
              <a:t>Efectores y cupos: </a:t>
            </a:r>
            <a:r>
              <a:rPr i="1" lang="en-US" sz="1500"/>
              <a:t>Centro de Investigación en Neurociencias de Rosario (CINR – Fac. de Psicología - UNR) – </a:t>
            </a:r>
            <a:r>
              <a:rPr lang="en-US" sz="1500"/>
              <a:t>Laboratorio de Cognición y Emoción (LABce-Fac. de Psicología UNR) //</a:t>
            </a:r>
            <a:r>
              <a:rPr b="1" lang="en-US" sz="1500"/>
              <a:t> </a:t>
            </a:r>
            <a:endParaRPr/>
          </a:p>
          <a:p>
            <a:pPr indent="0" lvl="0" marL="457200" rtl="0" algn="l">
              <a:lnSpc>
                <a:spcPct val="100000"/>
              </a:lnSpc>
              <a:spcBef>
                <a:spcPts val="600"/>
              </a:spcBef>
              <a:spcAft>
                <a:spcPts val="0"/>
              </a:spcAft>
              <a:buSzPts val="1900"/>
              <a:buNone/>
            </a:pPr>
            <a:r>
              <a:rPr b="1" lang="en-US" sz="1700">
                <a:latin typeface="Roboto Condensed"/>
                <a:ea typeface="Roboto Condensed"/>
                <a:cs typeface="Roboto Condensed"/>
                <a:sym typeface="Roboto Condensed"/>
              </a:rPr>
              <a:t>Cupos: sin limite de cupo</a:t>
            </a:r>
            <a:endParaRPr b="1" sz="1700">
              <a:latin typeface="Roboto Condensed"/>
              <a:ea typeface="Roboto Condensed"/>
              <a:cs typeface="Roboto Condensed"/>
              <a:sym typeface="Roboto Condensed"/>
            </a:endParaRPr>
          </a:p>
          <a:p>
            <a:pPr indent="-349250" lvl="0" marL="457200" rtl="0" algn="l">
              <a:lnSpc>
                <a:spcPct val="100000"/>
              </a:lnSpc>
              <a:spcBef>
                <a:spcPts val="600"/>
              </a:spcBef>
              <a:spcAft>
                <a:spcPts val="0"/>
              </a:spcAft>
              <a:buSzPts val="1900"/>
              <a:buChar char="▰"/>
            </a:pPr>
            <a:r>
              <a:rPr b="1" lang="en-US" sz="1500"/>
              <a:t>Horarios de práctica en el efector: </a:t>
            </a:r>
            <a:r>
              <a:rPr lang="en-US" sz="1500"/>
              <a:t>A consensuar con alumnos.</a:t>
            </a:r>
            <a:r>
              <a:rPr b="1" lang="en-US" sz="1500"/>
              <a:t> </a:t>
            </a:r>
            <a:endParaRPr sz="1500"/>
          </a:p>
          <a:p>
            <a:pPr indent="-368300" lvl="0" marL="457200" rtl="0" algn="l">
              <a:lnSpc>
                <a:spcPct val="100000"/>
              </a:lnSpc>
              <a:spcBef>
                <a:spcPts val="600"/>
              </a:spcBef>
              <a:spcAft>
                <a:spcPts val="0"/>
              </a:spcAft>
              <a:buSzPts val="2200"/>
              <a:buChar char="▰"/>
            </a:pPr>
            <a:r>
              <a:rPr b="1" lang="en-US" sz="1800">
                <a:latin typeface="Roboto Condensed"/>
                <a:ea typeface="Roboto Condensed"/>
                <a:cs typeface="Roboto Condensed"/>
                <a:sym typeface="Roboto Condensed"/>
              </a:rPr>
              <a:t>e-mail: </a:t>
            </a:r>
            <a:r>
              <a:rPr b="1" lang="en-US" sz="1800" u="sng">
                <a:solidFill>
                  <a:schemeClr val="hlink"/>
                </a:solidFill>
                <a:latin typeface="Roboto Condensed"/>
                <a:ea typeface="Roboto Condensed"/>
                <a:cs typeface="Roboto Condensed"/>
                <a:sym typeface="Roboto Condensed"/>
                <a:hlinkClick r:id="rId3"/>
              </a:rPr>
              <a:t>mcervigni@gmail.com</a:t>
            </a:r>
            <a:endParaRPr b="1" sz="1800">
              <a:latin typeface="Roboto Condensed"/>
              <a:ea typeface="Roboto Condensed"/>
              <a:cs typeface="Roboto Condensed"/>
              <a:sym typeface="Roboto Condensed"/>
            </a:endParaRPr>
          </a:p>
        </p:txBody>
      </p:sp>
      <p:sp>
        <p:nvSpPr>
          <p:cNvPr id="452" name="Google Shape;452;p27"/>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53" name="Google Shape;453;p27"/>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XIII</a:t>
            </a:r>
            <a:r>
              <a:rPr lang="en-US" sz="2400">
                <a:solidFill>
                  <a:srgbClr val="FFFF00"/>
                </a:solidFill>
              </a:rPr>
              <a:t>:</a:t>
            </a:r>
            <a:r>
              <a:rPr lang="en-US"/>
              <a:t> Neurociencias Cognitivas</a:t>
            </a:r>
            <a:endParaRPr/>
          </a:p>
        </p:txBody>
      </p:sp>
      <p:grpSp>
        <p:nvGrpSpPr>
          <p:cNvPr id="454" name="Google Shape;454;p27"/>
          <p:cNvGrpSpPr/>
          <p:nvPr/>
        </p:nvGrpSpPr>
        <p:grpSpPr>
          <a:xfrm>
            <a:off x="282216" y="590918"/>
            <a:ext cx="369505" cy="369505"/>
            <a:chOff x="2594050" y="1631825"/>
            <a:chExt cx="439625" cy="439625"/>
          </a:xfrm>
        </p:grpSpPr>
        <p:sp>
          <p:nvSpPr>
            <p:cNvPr id="455" name="Google Shape;455;p27"/>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6" name="Google Shape;456;p27"/>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7" name="Google Shape;457;p27"/>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8" name="Google Shape;458;p27"/>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28"/>
          <p:cNvSpPr txBox="1"/>
          <p:nvPr>
            <p:ph idx="1" type="body"/>
          </p:nvPr>
        </p:nvSpPr>
        <p:spPr>
          <a:xfrm>
            <a:off x="38600" y="1215575"/>
            <a:ext cx="4695900" cy="37365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Responsable de área:</a:t>
            </a:r>
            <a:r>
              <a:rPr b="1" lang="en-US" sz="1600">
                <a:latin typeface="Roboto Condensed"/>
                <a:ea typeface="Roboto Condensed"/>
                <a:cs typeface="Roboto Condensed"/>
                <a:sym typeface="Roboto Condensed"/>
              </a:rPr>
              <a:t> </a:t>
            </a:r>
            <a:r>
              <a:rPr b="1" lang="en-US" sz="1700">
                <a:latin typeface="Roboto Condensed"/>
                <a:ea typeface="Roboto Condensed"/>
                <a:cs typeface="Roboto Condensed"/>
                <a:sym typeface="Roboto Condensed"/>
              </a:rPr>
              <a:t>Ps. Lorena Gauna</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Día y Horarios de Supervisión: </a:t>
            </a:r>
            <a:r>
              <a:rPr lang="en-US" sz="1400">
                <a:latin typeface="Roboto Condensed"/>
                <a:ea typeface="Roboto Condensed"/>
                <a:cs typeface="Roboto Condensed"/>
                <a:sym typeface="Roboto Condensed"/>
              </a:rPr>
              <a:t>Viernes  08.00Hs</a:t>
            </a:r>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Modalidad: </a:t>
            </a:r>
            <a:r>
              <a:rPr lang="en-US" sz="1400">
                <a:latin typeface="Roboto Condensed"/>
                <a:ea typeface="Roboto Condensed"/>
                <a:cs typeface="Roboto Condensed"/>
                <a:sym typeface="Roboto Condensed"/>
              </a:rPr>
              <a:t>Mixta (Virtual/presencial)</a:t>
            </a:r>
            <a:r>
              <a:rPr b="1" lang="en-US" sz="1400">
                <a:latin typeface="Roboto Condensed"/>
                <a:ea typeface="Roboto Condensed"/>
                <a:cs typeface="Roboto Condensed"/>
                <a:sym typeface="Roboto Condensed"/>
              </a:rPr>
              <a:t> </a:t>
            </a:r>
            <a:endParaRPr sz="14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Efectores</a:t>
            </a:r>
            <a:endParaRPr/>
          </a:p>
          <a:p>
            <a:pPr indent="0" lvl="0" marL="114300" rtl="0" algn="l">
              <a:lnSpc>
                <a:spcPct val="100000"/>
              </a:lnSpc>
              <a:spcBef>
                <a:spcPts val="600"/>
              </a:spcBef>
              <a:spcAft>
                <a:spcPts val="0"/>
              </a:spcAft>
              <a:buSzPts val="1800"/>
              <a:buNone/>
            </a:pPr>
            <a:r>
              <a:rPr b="1" lang="en-US" sz="1400">
                <a:latin typeface="Roboto Condensed"/>
                <a:ea typeface="Roboto Condensed"/>
                <a:cs typeface="Roboto Condensed"/>
                <a:sym typeface="Roboto Condensed"/>
              </a:rPr>
              <a:t>- </a:t>
            </a:r>
            <a:r>
              <a:rPr lang="en-US" sz="1400">
                <a:latin typeface="Roboto Condensed"/>
                <a:ea typeface="Roboto Condensed"/>
                <a:cs typeface="Roboto Condensed"/>
                <a:sym typeface="Roboto Condensed"/>
              </a:rPr>
              <a:t>Centros de acción familiar (CAF) dependientes del Ministerio de desarrollo social de la Provincia. ( N°1, N°2, N° 15, N°16, y N°20)</a:t>
            </a:r>
            <a:endParaRPr sz="1400">
              <a:latin typeface="Roboto Condensed"/>
              <a:ea typeface="Roboto Condensed"/>
              <a:cs typeface="Roboto Condensed"/>
              <a:sym typeface="Roboto Condensed"/>
            </a:endParaRPr>
          </a:p>
          <a:p>
            <a:pPr indent="0" lvl="0" marL="114300" rtl="0" algn="l">
              <a:lnSpc>
                <a:spcPct val="100000"/>
              </a:lnSpc>
              <a:spcBef>
                <a:spcPts val="600"/>
              </a:spcBef>
              <a:spcAft>
                <a:spcPts val="0"/>
              </a:spcAft>
              <a:buSzPts val="1800"/>
              <a:buNone/>
            </a:pPr>
            <a:r>
              <a:rPr i="1" lang="en-US" sz="1400">
                <a:latin typeface="Roboto Condensed"/>
                <a:ea typeface="Roboto Condensed"/>
                <a:cs typeface="Roboto Condensed"/>
                <a:sym typeface="Roboto Condensed"/>
              </a:rPr>
              <a:t>- Hogares de menores  madres </a:t>
            </a:r>
            <a:endParaRPr i="1" sz="1400">
              <a:latin typeface="Roboto Condensed"/>
              <a:ea typeface="Roboto Condensed"/>
              <a:cs typeface="Roboto Condensed"/>
              <a:sym typeface="Roboto Condensed"/>
            </a:endParaRPr>
          </a:p>
          <a:p>
            <a:pPr indent="0" lvl="0" marL="114300" rtl="0" algn="l">
              <a:lnSpc>
                <a:spcPct val="100000"/>
              </a:lnSpc>
              <a:spcBef>
                <a:spcPts val="600"/>
              </a:spcBef>
              <a:spcAft>
                <a:spcPts val="0"/>
              </a:spcAft>
              <a:buSzPts val="1800"/>
              <a:buNone/>
            </a:pPr>
            <a:r>
              <a:rPr i="1" lang="en-US" sz="1400">
                <a:latin typeface="Roboto Condensed"/>
                <a:ea typeface="Roboto Condensed"/>
                <a:cs typeface="Roboto Condensed"/>
                <a:sym typeface="Roboto Condensed"/>
              </a:rPr>
              <a:t>- Establecimientos  educativos de nivel inicial y primario.</a:t>
            </a:r>
            <a:endParaRPr/>
          </a:p>
          <a:p>
            <a:pPr indent="0" lvl="0" marL="114300" rtl="0" algn="l">
              <a:lnSpc>
                <a:spcPct val="100000"/>
              </a:lnSpc>
              <a:spcBef>
                <a:spcPts val="600"/>
              </a:spcBef>
              <a:spcAft>
                <a:spcPts val="0"/>
              </a:spcAft>
              <a:buSzPts val="1800"/>
              <a:buNone/>
            </a:pPr>
            <a:r>
              <a:rPr i="1" lang="en-US" sz="1400">
                <a:latin typeface="Roboto Condensed"/>
                <a:ea typeface="Roboto Condensed"/>
                <a:cs typeface="Roboto Condensed"/>
                <a:sym typeface="Roboto Condensed"/>
              </a:rPr>
              <a:t>Unidad penitenciaria N°5 -pabellón madres (a confirmar)</a:t>
            </a:r>
            <a:endParaRPr i="1" sz="1400">
              <a:latin typeface="Roboto Condensed"/>
              <a:ea typeface="Roboto Condensed"/>
              <a:cs typeface="Roboto Condensed"/>
              <a:sym typeface="Roboto Condensed"/>
            </a:endParaRPr>
          </a:p>
          <a:p>
            <a:pPr indent="-361950" lvl="0" marL="457200" rtl="0" algn="l">
              <a:lnSpc>
                <a:spcPct val="100000"/>
              </a:lnSpc>
              <a:spcBef>
                <a:spcPts val="600"/>
              </a:spcBef>
              <a:spcAft>
                <a:spcPts val="0"/>
              </a:spcAft>
              <a:buSzPts val="2100"/>
              <a:buChar char="▰"/>
            </a:pPr>
            <a:r>
              <a:rPr b="1" lang="en-US" sz="1700">
                <a:latin typeface="Roboto Condensed"/>
                <a:ea typeface="Roboto Condensed"/>
                <a:cs typeface="Roboto Condensed"/>
                <a:sym typeface="Roboto Condensed"/>
              </a:rPr>
              <a:t>Cupo: 15 alumnos</a:t>
            </a:r>
            <a:endParaRPr b="1" sz="1700">
              <a:latin typeface="Roboto Condensed"/>
              <a:ea typeface="Roboto Condensed"/>
              <a:cs typeface="Roboto Condensed"/>
              <a:sym typeface="Roboto Condensed"/>
            </a:endParaRPr>
          </a:p>
          <a:p>
            <a:pPr indent="-342900" lvl="0" marL="457200" rtl="0" algn="l">
              <a:lnSpc>
                <a:spcPct val="100000"/>
              </a:lnSpc>
              <a:spcBef>
                <a:spcPts val="600"/>
              </a:spcBef>
              <a:spcAft>
                <a:spcPts val="0"/>
              </a:spcAft>
              <a:buSzPts val="1800"/>
              <a:buChar char="▰"/>
            </a:pPr>
            <a:r>
              <a:rPr b="1" lang="en-US" sz="1400">
                <a:latin typeface="Roboto Condensed"/>
                <a:ea typeface="Roboto Condensed"/>
                <a:cs typeface="Roboto Condensed"/>
                <a:sym typeface="Roboto Condensed"/>
              </a:rPr>
              <a:t>Horarios de práctica en el efector: </a:t>
            </a:r>
            <a:r>
              <a:rPr lang="en-US" sz="1400">
                <a:latin typeface="Roboto Condensed"/>
                <a:ea typeface="Roboto Condensed"/>
                <a:cs typeface="Roboto Condensed"/>
                <a:sym typeface="Roboto Condensed"/>
              </a:rPr>
              <a:t>Por la mañana, y solo uno por la tarde</a:t>
            </a:r>
            <a:endParaRPr sz="1400">
              <a:latin typeface="Roboto Condensed"/>
              <a:ea typeface="Roboto Condensed"/>
              <a:cs typeface="Roboto Condensed"/>
              <a:sym typeface="Roboto Condensed"/>
            </a:endParaRPr>
          </a:p>
          <a:p>
            <a:pPr indent="0" lvl="0" marL="457200" rtl="0" algn="l">
              <a:lnSpc>
                <a:spcPct val="100000"/>
              </a:lnSpc>
              <a:spcBef>
                <a:spcPts val="600"/>
              </a:spcBef>
              <a:spcAft>
                <a:spcPts val="0"/>
              </a:spcAft>
              <a:buSzPts val="2000"/>
              <a:buNone/>
            </a:pPr>
            <a:r>
              <a:t/>
            </a:r>
            <a:endParaRPr sz="1400">
              <a:latin typeface="Roboto Condensed"/>
              <a:ea typeface="Roboto Condensed"/>
              <a:cs typeface="Roboto Condensed"/>
              <a:sym typeface="Roboto Condensed"/>
            </a:endParaRPr>
          </a:p>
        </p:txBody>
      </p:sp>
      <p:sp>
        <p:nvSpPr>
          <p:cNvPr id="464" name="Google Shape;464;p28"/>
          <p:cNvSpPr txBox="1"/>
          <p:nvPr>
            <p:ph idx="2" type="body"/>
          </p:nvPr>
        </p:nvSpPr>
        <p:spPr>
          <a:xfrm>
            <a:off x="4984900" y="1202075"/>
            <a:ext cx="4120500" cy="3763500"/>
          </a:xfrm>
          <a:prstGeom prst="rect">
            <a:avLst/>
          </a:prstGeom>
          <a:noFill/>
          <a:ln>
            <a:noFill/>
          </a:ln>
        </p:spPr>
        <p:txBody>
          <a:bodyPr anchorCtr="0" anchor="t" bIns="91425" lIns="91425" spcFirstLastPara="1" rIns="91425" wrap="square" tIns="91425">
            <a:normAutofit lnSpcReduction="10000"/>
          </a:bodyPr>
          <a:lstStyle/>
          <a:p>
            <a:pPr indent="-355600" lvl="0" marL="457200" rtl="0" algn="l">
              <a:lnSpc>
                <a:spcPct val="100000"/>
              </a:lnSpc>
              <a:spcBef>
                <a:spcPts val="600"/>
              </a:spcBef>
              <a:spcAft>
                <a:spcPts val="0"/>
              </a:spcAft>
              <a:buSzPts val="2000"/>
              <a:buChar char="▰"/>
            </a:pPr>
            <a:r>
              <a:rPr b="1" lang="en-US" sz="1600" u="sng"/>
              <a:t>Actividades</a:t>
            </a:r>
            <a:r>
              <a:rPr b="1" lang="en-US" sz="1600"/>
              <a:t>:</a:t>
            </a:r>
            <a:endParaRPr/>
          </a:p>
          <a:p>
            <a:pPr indent="0" lvl="0" marL="101600" rtl="0" algn="l">
              <a:lnSpc>
                <a:spcPct val="100000"/>
              </a:lnSpc>
              <a:spcBef>
                <a:spcPts val="600"/>
              </a:spcBef>
              <a:spcAft>
                <a:spcPts val="0"/>
              </a:spcAft>
              <a:buSzPts val="2000"/>
              <a:buNone/>
            </a:pPr>
            <a:r>
              <a:rPr lang="en-US" sz="1600"/>
              <a:t>- Participación en entrevistas con padres o tutores</a:t>
            </a:r>
            <a:endParaRPr sz="1600"/>
          </a:p>
          <a:p>
            <a:pPr indent="0" lvl="0" marL="101600" rtl="0" algn="l">
              <a:lnSpc>
                <a:spcPct val="100000"/>
              </a:lnSpc>
              <a:spcBef>
                <a:spcPts val="600"/>
              </a:spcBef>
              <a:spcAft>
                <a:spcPts val="0"/>
              </a:spcAft>
              <a:buSzPts val="2000"/>
              <a:buNone/>
            </a:pPr>
            <a:r>
              <a:rPr lang="en-US" sz="1600"/>
              <a:t>- Talleres y dispositivos de promoción de la salud</a:t>
            </a:r>
            <a:endParaRPr sz="1600"/>
          </a:p>
          <a:p>
            <a:pPr indent="0" lvl="0" marL="101600" rtl="0" algn="l">
              <a:lnSpc>
                <a:spcPct val="100000"/>
              </a:lnSpc>
              <a:spcBef>
                <a:spcPts val="600"/>
              </a:spcBef>
              <a:spcAft>
                <a:spcPts val="0"/>
              </a:spcAft>
              <a:buSzPts val="2000"/>
              <a:buNone/>
            </a:pPr>
            <a:r>
              <a:rPr lang="en-US" sz="1600"/>
              <a:t>- Propuesta de intervención posible según características de la institución</a:t>
            </a:r>
            <a:endParaRPr sz="1600"/>
          </a:p>
          <a:p>
            <a:pPr indent="0" lvl="0" marL="101600" rtl="0" algn="l">
              <a:lnSpc>
                <a:spcPct val="100000"/>
              </a:lnSpc>
              <a:spcBef>
                <a:spcPts val="600"/>
              </a:spcBef>
              <a:spcAft>
                <a:spcPts val="0"/>
              </a:spcAft>
              <a:buSzPts val="2000"/>
              <a:buNone/>
            </a:pPr>
            <a:r>
              <a:rPr lang="en-US" sz="1600"/>
              <a:t>-Observación y reflexión sobre lo observado.</a:t>
            </a:r>
            <a:endParaRPr sz="1600"/>
          </a:p>
          <a:p>
            <a:pPr indent="0" lvl="0" marL="101600" rtl="0" algn="l">
              <a:lnSpc>
                <a:spcPct val="100000"/>
              </a:lnSpc>
              <a:spcBef>
                <a:spcPts val="600"/>
              </a:spcBef>
              <a:spcAft>
                <a:spcPts val="0"/>
              </a:spcAft>
              <a:buSzPts val="2000"/>
              <a:buNone/>
            </a:pPr>
            <a:r>
              <a:rPr lang="en-US" sz="1600"/>
              <a:t>-Participación en reuniones de equipos técnicos de los Centros de acción familiar -CAF</a:t>
            </a:r>
            <a:endParaRPr sz="1600"/>
          </a:p>
          <a:p>
            <a:pPr indent="-361950" lvl="0" marL="457200" rtl="0" algn="l">
              <a:lnSpc>
                <a:spcPct val="100000"/>
              </a:lnSpc>
              <a:spcBef>
                <a:spcPts val="600"/>
              </a:spcBef>
              <a:spcAft>
                <a:spcPts val="0"/>
              </a:spcAft>
              <a:buSzPts val="2100"/>
              <a:buChar char="▰"/>
            </a:pPr>
            <a:r>
              <a:rPr b="1" lang="en-US" sz="1700">
                <a:latin typeface="Roboto Condensed"/>
                <a:ea typeface="Roboto Condensed"/>
                <a:cs typeface="Roboto Condensed"/>
                <a:sym typeface="Roboto Condensed"/>
              </a:rPr>
              <a:t>e-mail:</a:t>
            </a:r>
            <a:r>
              <a:rPr b="1" lang="en-US" sz="1700">
                <a:latin typeface="Roboto Condensed"/>
                <a:ea typeface="Roboto Condensed"/>
                <a:cs typeface="Roboto Condensed"/>
                <a:sym typeface="Roboto Condensed"/>
              </a:rPr>
              <a:t> </a:t>
            </a:r>
            <a:r>
              <a:rPr b="1" lang="en-US" sz="17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ps.lorena@gmail.com</a:t>
            </a:r>
            <a:endParaRPr b="1" sz="1900">
              <a:latin typeface="Roboto Condensed"/>
              <a:ea typeface="Roboto Condensed"/>
              <a:cs typeface="Roboto Condensed"/>
              <a:sym typeface="Roboto Condensed"/>
            </a:endParaRPr>
          </a:p>
          <a:p>
            <a:pPr indent="-228600" lvl="0" marL="457200" rtl="0" algn="just">
              <a:lnSpc>
                <a:spcPct val="100000"/>
              </a:lnSpc>
              <a:spcBef>
                <a:spcPts val="600"/>
              </a:spcBef>
              <a:spcAft>
                <a:spcPts val="0"/>
              </a:spcAft>
              <a:buSzPts val="2000"/>
              <a:buNone/>
            </a:pPr>
            <a:r>
              <a:t/>
            </a:r>
            <a:endParaRPr sz="1600"/>
          </a:p>
        </p:txBody>
      </p:sp>
      <p:sp>
        <p:nvSpPr>
          <p:cNvPr id="465" name="Google Shape;465;p28"/>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66" name="Google Shape;466;p28"/>
          <p:cNvSpPr txBox="1"/>
          <p:nvPr>
            <p:ph type="title"/>
          </p:nvPr>
        </p:nvSpPr>
        <p:spPr>
          <a:xfrm>
            <a:off x="843499" y="392575"/>
            <a:ext cx="56466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XIV:</a:t>
            </a:r>
            <a:r>
              <a:rPr lang="en-US"/>
              <a:t> Vínculo Materno Infantil. Crianza y Primera Infancia.</a:t>
            </a:r>
            <a:endParaRPr/>
          </a:p>
        </p:txBody>
      </p:sp>
      <p:grpSp>
        <p:nvGrpSpPr>
          <p:cNvPr id="467" name="Google Shape;467;p28"/>
          <p:cNvGrpSpPr/>
          <p:nvPr/>
        </p:nvGrpSpPr>
        <p:grpSpPr>
          <a:xfrm>
            <a:off x="282216" y="590918"/>
            <a:ext cx="369505" cy="369505"/>
            <a:chOff x="2594050" y="1631825"/>
            <a:chExt cx="439625" cy="439625"/>
          </a:xfrm>
        </p:grpSpPr>
        <p:sp>
          <p:nvSpPr>
            <p:cNvPr id="468" name="Google Shape;468;p28"/>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9" name="Google Shape;469;p28"/>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0" name="Google Shape;470;p28"/>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1" name="Google Shape;471;p28"/>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29"/>
          <p:cNvSpPr txBox="1"/>
          <p:nvPr>
            <p:ph idx="1" type="body"/>
          </p:nvPr>
        </p:nvSpPr>
        <p:spPr>
          <a:xfrm>
            <a:off x="282225" y="1158775"/>
            <a:ext cx="4696500" cy="39846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Responsable de área:  </a:t>
            </a:r>
            <a:r>
              <a:rPr b="1" lang="en-US" sz="1700">
                <a:latin typeface="Roboto Condensed"/>
                <a:ea typeface="Roboto Condensed"/>
                <a:cs typeface="Roboto Condensed"/>
                <a:sym typeface="Roboto Condensed"/>
              </a:rPr>
              <a:t>Prof. Adjunta: Esp. Mariela Lindozzi</a:t>
            </a:r>
            <a:endParaRPr b="1" sz="17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Adscriptos: </a:t>
            </a:r>
            <a:r>
              <a:rPr lang="en-US" sz="1400">
                <a:latin typeface="Roboto Condensed"/>
                <a:ea typeface="Roboto Condensed"/>
                <a:cs typeface="Roboto Condensed"/>
                <a:sym typeface="Roboto Condensed"/>
              </a:rPr>
              <a:t>Ps. Estela Borgo- Ps Alejandro Raposo</a:t>
            </a:r>
            <a:endParaRPr sz="14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Día y Horarios de Supervisión:</a:t>
            </a:r>
            <a:r>
              <a:rPr lang="en-US" sz="1400">
                <a:latin typeface="Roboto Condensed"/>
                <a:ea typeface="Roboto Condensed"/>
                <a:cs typeface="Roboto Condensed"/>
                <a:sym typeface="Roboto Condensed"/>
              </a:rPr>
              <a:t> martes 14 horas</a:t>
            </a:r>
            <a:endParaRPr sz="14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Modalidad:</a:t>
            </a:r>
            <a:r>
              <a:rPr lang="en-US" sz="1400">
                <a:latin typeface="Roboto Condensed"/>
                <a:ea typeface="Roboto Condensed"/>
                <a:cs typeface="Roboto Condensed"/>
                <a:sym typeface="Roboto Condensed"/>
              </a:rPr>
              <a:t> presencial</a:t>
            </a:r>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Efectores y cupos:  </a:t>
            </a:r>
            <a:endParaRPr/>
          </a:p>
          <a:p>
            <a:pPr indent="0" lvl="0" marL="101600" rtl="0" algn="l">
              <a:lnSpc>
                <a:spcPct val="100000"/>
              </a:lnSpc>
              <a:spcBef>
                <a:spcPts val="600"/>
              </a:spcBef>
              <a:spcAft>
                <a:spcPts val="0"/>
              </a:spcAft>
              <a:buSzPts val="2000"/>
              <a:buNone/>
            </a:pPr>
            <a:r>
              <a:rPr b="1" lang="en-US" sz="1400">
                <a:latin typeface="Roboto Condensed"/>
                <a:ea typeface="Roboto Condensed"/>
                <a:cs typeface="Roboto Condensed"/>
                <a:sym typeface="Roboto Condensed"/>
              </a:rPr>
              <a:t>a)</a:t>
            </a:r>
            <a:r>
              <a:rPr lang="en-US" sz="1400">
                <a:latin typeface="Roboto Condensed"/>
                <a:ea typeface="Roboto Condensed"/>
                <a:cs typeface="Roboto Condensed"/>
                <a:sym typeface="Roboto Condensed"/>
              </a:rPr>
              <a:t> </a:t>
            </a:r>
            <a:r>
              <a:rPr b="1" i="1" lang="en-US" sz="1600">
                <a:latin typeface="Roboto Condensed"/>
                <a:ea typeface="Roboto Condensed"/>
                <a:cs typeface="Roboto Condensed"/>
                <a:sym typeface="Roboto Condensed"/>
              </a:rPr>
              <a:t>OV: 12 estudiantes</a:t>
            </a:r>
            <a:r>
              <a:rPr b="1" i="1" lang="en-US" sz="1600">
                <a:latin typeface="Roboto Condensed"/>
                <a:ea typeface="Roboto Condensed"/>
                <a:cs typeface="Roboto Condensed"/>
                <a:sym typeface="Roboto Condensed"/>
              </a:rPr>
              <a:t>.</a:t>
            </a:r>
            <a:r>
              <a:rPr b="1" i="1" lang="en-US" sz="1400">
                <a:latin typeface="Roboto Condensed"/>
                <a:ea typeface="Roboto Condensed"/>
                <a:cs typeface="Roboto Condensed"/>
                <a:sym typeface="Roboto Condensed"/>
              </a:rPr>
              <a:t> </a:t>
            </a:r>
            <a:r>
              <a:rPr i="1" lang="en-US" sz="1400">
                <a:latin typeface="Roboto Condensed"/>
                <a:ea typeface="Roboto Condensed"/>
                <a:cs typeface="Roboto Condensed"/>
                <a:sym typeface="Roboto Condensed"/>
              </a:rPr>
              <a:t>Práctica en Dirección de Orientación Estudiantil de la UNR y en escuelas</a:t>
            </a:r>
            <a:endParaRPr/>
          </a:p>
          <a:p>
            <a:pPr indent="0" lvl="0" marL="101600" rtl="0" algn="l">
              <a:lnSpc>
                <a:spcPct val="100000"/>
              </a:lnSpc>
              <a:spcBef>
                <a:spcPts val="600"/>
              </a:spcBef>
              <a:spcAft>
                <a:spcPts val="0"/>
              </a:spcAft>
              <a:buSzPts val="2000"/>
              <a:buNone/>
            </a:pPr>
            <a:r>
              <a:rPr lang="en-US" sz="1400">
                <a:latin typeface="Roboto Condensed"/>
                <a:ea typeface="Roboto Condensed"/>
                <a:cs typeface="Roboto Condensed"/>
                <a:sym typeface="Roboto Condensed"/>
              </a:rPr>
              <a:t>b)  </a:t>
            </a:r>
            <a:r>
              <a:rPr i="1" lang="en-US" sz="1400">
                <a:latin typeface="Roboto Condensed"/>
                <a:ea typeface="Roboto Condensed"/>
                <a:cs typeface="Roboto Condensed"/>
                <a:sym typeface="Roboto Condensed"/>
              </a:rPr>
              <a:t>Ps. Laboral</a:t>
            </a:r>
            <a:r>
              <a:rPr b="1" i="1" lang="en-US" sz="1400">
                <a:latin typeface="Roboto Condensed"/>
                <a:ea typeface="Roboto Condensed"/>
                <a:cs typeface="Roboto Condensed"/>
                <a:sym typeface="Roboto Condensed"/>
              </a:rPr>
              <a:t>:</a:t>
            </a:r>
            <a:r>
              <a:rPr i="1" lang="en-US" sz="1400">
                <a:latin typeface="Roboto Condensed"/>
                <a:ea typeface="Roboto Condensed"/>
                <a:cs typeface="Roboto Condensed"/>
                <a:sym typeface="Roboto Condensed"/>
              </a:rPr>
              <a:t>  12 estudiantes en consultoras</a:t>
            </a:r>
            <a:endParaRPr b="1" i="1" sz="14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Horarios de práctica en el efector:</a:t>
            </a:r>
            <a:r>
              <a:rPr lang="en-US" sz="1400">
                <a:latin typeface="Roboto Condensed"/>
                <a:ea typeface="Roboto Condensed"/>
                <a:cs typeface="Roboto Condensed"/>
                <a:sym typeface="Roboto Condensed"/>
              </a:rPr>
              <a:t> mañana/ tarde, a acordar con efector y estudiante</a:t>
            </a:r>
            <a:endParaRPr sz="1400">
              <a:latin typeface="Roboto Condensed"/>
              <a:ea typeface="Roboto Condensed"/>
              <a:cs typeface="Roboto Condensed"/>
              <a:sym typeface="Roboto Condensed"/>
            </a:endParaRPr>
          </a:p>
          <a:p>
            <a:pPr indent="-374650" lvl="0" marL="450000" rtl="0" algn="l">
              <a:lnSpc>
                <a:spcPct val="100000"/>
              </a:lnSpc>
              <a:spcBef>
                <a:spcPts val="600"/>
              </a:spcBef>
              <a:spcAft>
                <a:spcPts val="0"/>
              </a:spcAft>
              <a:buClr>
                <a:schemeClr val="dk1"/>
              </a:buClr>
              <a:buSzPts val="2300"/>
              <a:buChar char="▰"/>
            </a:pPr>
            <a:r>
              <a:rPr b="1" lang="en-US" sz="1700">
                <a:latin typeface="Roboto Condensed"/>
                <a:ea typeface="Roboto Condensed"/>
                <a:cs typeface="Roboto Condensed"/>
                <a:sym typeface="Roboto Condensed"/>
              </a:rPr>
              <a:t>e-mail:</a:t>
            </a:r>
            <a:r>
              <a:rPr b="1" lang="en-US" sz="1700" u="sng">
                <a:latin typeface="Roboto Condensed"/>
                <a:ea typeface="Roboto Condensed"/>
                <a:cs typeface="Roboto Condensed"/>
                <a:sym typeface="Roboto Condensed"/>
                <a:hlinkClick r:id="rId3"/>
              </a:rPr>
              <a:t> lindozzimariela@gmail.com</a:t>
            </a:r>
            <a:endParaRPr b="1" sz="1700">
              <a:latin typeface="Roboto Condensed"/>
              <a:ea typeface="Roboto Condensed"/>
              <a:cs typeface="Roboto Condensed"/>
              <a:sym typeface="Roboto Condensed"/>
            </a:endParaRPr>
          </a:p>
        </p:txBody>
      </p:sp>
      <p:sp>
        <p:nvSpPr>
          <p:cNvPr id="477" name="Google Shape;477;p29"/>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78" name="Google Shape;478;p29"/>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XV:  </a:t>
            </a:r>
            <a:r>
              <a:rPr lang="en-US" sz="1600">
                <a:solidFill>
                  <a:schemeClr val="lt1"/>
                </a:solidFill>
              </a:rPr>
              <a:t>a)</a:t>
            </a:r>
            <a:r>
              <a:rPr lang="en-US" sz="1600"/>
              <a:t>ORIENTACIÓN VOCACIONAL</a:t>
            </a:r>
            <a:br>
              <a:rPr lang="en-US" sz="1600"/>
            </a:br>
            <a:r>
              <a:rPr lang="en-US" sz="1600"/>
              <a:t>                            b) PSICOLOGÍA LABORAL </a:t>
            </a:r>
            <a:endParaRPr sz="1600"/>
          </a:p>
        </p:txBody>
      </p:sp>
      <p:grpSp>
        <p:nvGrpSpPr>
          <p:cNvPr id="479" name="Google Shape;479;p29"/>
          <p:cNvGrpSpPr/>
          <p:nvPr/>
        </p:nvGrpSpPr>
        <p:grpSpPr>
          <a:xfrm>
            <a:off x="282216" y="590918"/>
            <a:ext cx="369505" cy="369505"/>
            <a:chOff x="2594050" y="1631825"/>
            <a:chExt cx="439625" cy="439625"/>
          </a:xfrm>
        </p:grpSpPr>
        <p:sp>
          <p:nvSpPr>
            <p:cNvPr id="480" name="Google Shape;480;p29"/>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1" name="Google Shape;481;p29"/>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2" name="Google Shape;482;p29"/>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3" name="Google Shape;483;p29"/>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84" name="Google Shape;484;p29"/>
          <p:cNvSpPr txBox="1"/>
          <p:nvPr/>
        </p:nvSpPr>
        <p:spPr>
          <a:xfrm>
            <a:off x="4978700" y="1252450"/>
            <a:ext cx="3829200" cy="4125000"/>
          </a:xfrm>
          <a:prstGeom prst="rect">
            <a:avLst/>
          </a:prstGeom>
          <a:noFill/>
          <a:ln>
            <a:noFill/>
          </a:ln>
        </p:spPr>
        <p:txBody>
          <a:bodyPr anchorCtr="0" anchor="t" bIns="45700" lIns="91425" spcFirstLastPara="1" rIns="91425" wrap="square" tIns="45700">
            <a:spAutoFit/>
          </a:bodyPr>
          <a:lstStyle/>
          <a:p>
            <a:pPr indent="-355600" lvl="0" marL="457200" marR="0" rtl="0" algn="l">
              <a:lnSpc>
                <a:spcPct val="100000"/>
              </a:lnSpc>
              <a:spcBef>
                <a:spcPts val="0"/>
              </a:spcBef>
              <a:spcAft>
                <a:spcPts val="0"/>
              </a:spcAft>
              <a:buClr>
                <a:srgbClr val="C7D3E6"/>
              </a:buClr>
              <a:buSzPts val="2000"/>
              <a:buFont typeface="Roboto Condensed Light"/>
              <a:buChar char="▰"/>
            </a:pPr>
            <a:r>
              <a:rPr b="1" i="0" lang="en-US" sz="1400" u="none" cap="none" strike="noStrike">
                <a:solidFill>
                  <a:srgbClr val="000000"/>
                </a:solidFill>
                <a:latin typeface="Arial"/>
                <a:ea typeface="Arial"/>
                <a:cs typeface="Arial"/>
                <a:sym typeface="Arial"/>
              </a:rPr>
              <a:t>Actividades:</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 a</a:t>
            </a:r>
            <a:r>
              <a:rPr b="0" i="0" lang="en-US" sz="1400" u="none" cap="none" strike="noStrike">
                <a:solidFill>
                  <a:srgbClr val="000000"/>
                </a:solidFill>
                <a:latin typeface="Roboto Condensed"/>
                <a:ea typeface="Roboto Condensed"/>
                <a:cs typeface="Roboto Condensed"/>
                <a:sym typeface="Roboto Condensed"/>
              </a:rPr>
              <a:t>) Procesos de </a:t>
            </a:r>
            <a:r>
              <a:rPr lang="en-US">
                <a:latin typeface="Roboto Condensed"/>
                <a:ea typeface="Roboto Condensed"/>
                <a:cs typeface="Roboto Condensed"/>
                <a:sym typeface="Roboto Condensed"/>
              </a:rPr>
              <a:t>Orientación</a:t>
            </a:r>
            <a:r>
              <a:rPr b="0" i="0" lang="en-US" sz="1400" u="none" cap="none" strike="noStrike">
                <a:solidFill>
                  <a:srgbClr val="000000"/>
                </a:solidFill>
                <a:latin typeface="Roboto Condensed"/>
                <a:ea typeface="Roboto Condensed"/>
                <a:cs typeface="Roboto Condensed"/>
                <a:sym typeface="Roboto Condensed"/>
              </a:rPr>
              <a:t> y re</a:t>
            </a:r>
            <a:r>
              <a:rPr lang="en-US">
                <a:latin typeface="Roboto Condensed"/>
                <a:ea typeface="Roboto Condensed"/>
                <a:cs typeface="Roboto Condensed"/>
                <a:sym typeface="Roboto Condensed"/>
              </a:rPr>
              <a:t>-</a:t>
            </a:r>
            <a:r>
              <a:rPr b="0" i="0" lang="en-US" sz="1400" u="none" cap="none" strike="noStrike">
                <a:solidFill>
                  <a:srgbClr val="000000"/>
                </a:solidFill>
                <a:latin typeface="Roboto Condensed"/>
                <a:ea typeface="Roboto Condensed"/>
                <a:cs typeface="Roboto Condensed"/>
                <a:sym typeface="Roboto Condensed"/>
              </a:rPr>
              <a:t>orientación vocacional.</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Roboto Condensed"/>
              <a:ea typeface="Roboto Condensed"/>
              <a:cs typeface="Roboto Condensed"/>
              <a:sym typeface="Roboto Condensed"/>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Roboto Condensed"/>
              <a:ea typeface="Roboto Condensed"/>
              <a:cs typeface="Roboto Condensed"/>
              <a:sym typeface="Roboto Condensed"/>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Roboto Condensed"/>
              <a:ea typeface="Roboto Condensed"/>
              <a:cs typeface="Roboto Condensed"/>
              <a:sym typeface="Roboto Condensed"/>
            </a:endParaRPr>
          </a:p>
          <a:p>
            <a:pPr indent="0" lvl="0" marL="101600" marR="0" rtl="0" algn="l">
              <a:lnSpc>
                <a:spcPct val="100000"/>
              </a:lnSpc>
              <a:spcBef>
                <a:spcPts val="600"/>
              </a:spcBef>
              <a:spcAft>
                <a:spcPts val="0"/>
              </a:spcAft>
              <a:buClr>
                <a:srgbClr val="000000"/>
              </a:buClr>
              <a:buSzPts val="1400"/>
              <a:buFont typeface="Arial"/>
              <a:buNone/>
            </a:pPr>
            <a:r>
              <a:rPr b="0" i="0" lang="en-US" sz="1400" u="none" cap="none" strike="noStrike">
                <a:solidFill>
                  <a:srgbClr val="000000"/>
                </a:solidFill>
                <a:latin typeface="Roboto Condensed"/>
                <a:ea typeface="Roboto Condensed"/>
                <a:cs typeface="Roboto Condensed"/>
                <a:sym typeface="Roboto Condensed"/>
              </a:rPr>
              <a:t>b) Selección de personal.</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
          <p:cNvSpPr txBox="1"/>
          <p:nvPr>
            <p:ph type="ctrTitle"/>
          </p:nvPr>
        </p:nvSpPr>
        <p:spPr>
          <a:xfrm>
            <a:off x="463525" y="327650"/>
            <a:ext cx="6923100" cy="18012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000"/>
              <a:buNone/>
            </a:pPr>
            <a:r>
              <a:rPr lang="en-US" sz="2800">
                <a:solidFill>
                  <a:srgbClr val="21304A"/>
                </a:solidFill>
              </a:rPr>
              <a:t>PROPUESTA DE CURSADO PARA LAS PPS</a:t>
            </a:r>
            <a:r>
              <a:rPr lang="en-US" sz="2800">
                <a:solidFill>
                  <a:srgbClr val="21304A"/>
                </a:solidFill>
                <a:highlight>
                  <a:srgbClr val="FFFFFF"/>
                </a:highlight>
              </a:rPr>
              <a:t> 2024</a:t>
            </a:r>
            <a:br>
              <a:rPr lang="en-US" sz="2800">
                <a:solidFill>
                  <a:srgbClr val="21304A"/>
                </a:solidFill>
              </a:rPr>
            </a:br>
            <a:r>
              <a:rPr lang="en-US" sz="2800">
                <a:solidFill>
                  <a:srgbClr val="21304A"/>
                </a:solidFill>
              </a:rPr>
              <a:t>APROBADA POR EL CONSEJO DIRECTIVO</a:t>
            </a:r>
            <a:br>
              <a:rPr lang="en-US"/>
            </a:br>
            <a:endParaRPr/>
          </a:p>
        </p:txBody>
      </p:sp>
      <p:sp>
        <p:nvSpPr>
          <p:cNvPr id="143" name="Google Shape;143;p3"/>
          <p:cNvSpPr txBox="1"/>
          <p:nvPr>
            <p:ph idx="1" type="subTitle"/>
          </p:nvPr>
        </p:nvSpPr>
        <p:spPr>
          <a:xfrm>
            <a:off x="350700" y="1548900"/>
            <a:ext cx="8153700" cy="3087600"/>
          </a:xfrm>
          <a:prstGeom prst="rect">
            <a:avLst/>
          </a:prstGeom>
          <a:noFill/>
          <a:ln>
            <a:noFill/>
          </a:ln>
        </p:spPr>
        <p:txBody>
          <a:bodyPr anchorCtr="0" anchor="t" bIns="91425" lIns="114300" spcFirstLastPara="1" rIns="91425" wrap="square" tIns="91425">
            <a:noAutofit/>
          </a:bodyPr>
          <a:lstStyle/>
          <a:p>
            <a:pPr indent="0" lvl="0" marL="57150" rtl="0" algn="just">
              <a:lnSpc>
                <a:spcPct val="100000"/>
              </a:lnSpc>
              <a:spcBef>
                <a:spcPts val="0"/>
              </a:spcBef>
              <a:spcAft>
                <a:spcPts val="0"/>
              </a:spcAft>
              <a:buSzPts val="2000"/>
              <a:buNone/>
            </a:pPr>
            <a:r>
              <a:rPr b="1" lang="en-US">
                <a:solidFill>
                  <a:srgbClr val="A64D79"/>
                </a:solidFill>
                <a:latin typeface="Roboto Condensed"/>
                <a:ea typeface="Roboto Condensed"/>
                <a:cs typeface="Roboto Condensed"/>
                <a:sym typeface="Roboto Condensed"/>
              </a:rPr>
              <a:t>Se requiere que los estudiantes habilitados para el cursado, tengan recorrido por todas las materias de Primero a Quinto Año y estén en condiciones de cursar no sólo las PPS, sino también el resto de las materias de sexto año.</a:t>
            </a:r>
            <a:endParaRPr b="1">
              <a:solidFill>
                <a:srgbClr val="A64D79"/>
              </a:solidFill>
              <a:latin typeface="Roboto Condensed"/>
              <a:ea typeface="Roboto Condensed"/>
              <a:cs typeface="Roboto Condensed"/>
              <a:sym typeface="Roboto Condensed"/>
            </a:endParaRPr>
          </a:p>
          <a:p>
            <a:pPr indent="0" lvl="0" marL="57150" rtl="0" algn="just">
              <a:lnSpc>
                <a:spcPct val="100000"/>
              </a:lnSpc>
              <a:spcBef>
                <a:spcPts val="0"/>
              </a:spcBef>
              <a:spcAft>
                <a:spcPts val="0"/>
              </a:spcAft>
              <a:buSzPts val="2000"/>
              <a:buNone/>
            </a:pPr>
            <a:r>
              <a:t/>
            </a:r>
            <a:endParaRPr b="1">
              <a:solidFill>
                <a:srgbClr val="A64D79"/>
              </a:solidFill>
              <a:latin typeface="Roboto Condensed"/>
              <a:ea typeface="Roboto Condensed"/>
              <a:cs typeface="Roboto Condensed"/>
              <a:sym typeface="Roboto Condensed"/>
            </a:endParaRPr>
          </a:p>
          <a:p>
            <a:pPr indent="-381000" lvl="0" marL="457200" rtl="0" algn="just">
              <a:lnSpc>
                <a:spcPct val="100000"/>
              </a:lnSpc>
              <a:spcBef>
                <a:spcPts val="0"/>
              </a:spcBef>
              <a:spcAft>
                <a:spcPts val="0"/>
              </a:spcAft>
              <a:buSzPts val="2000"/>
              <a:buNone/>
            </a:pPr>
            <a:r>
              <a:t/>
            </a:r>
            <a:endParaRPr b="1">
              <a:latin typeface="Roboto Condensed"/>
              <a:ea typeface="Roboto Condensed"/>
              <a:cs typeface="Roboto Condensed"/>
              <a:sym typeface="Roboto Condensed"/>
            </a:endParaRPr>
          </a:p>
          <a:p>
            <a:pPr indent="57150" lvl="0" marL="57150" rtl="0" algn="just">
              <a:lnSpc>
                <a:spcPct val="100000"/>
              </a:lnSpc>
              <a:spcBef>
                <a:spcPts val="0"/>
              </a:spcBef>
              <a:spcAft>
                <a:spcPts val="0"/>
              </a:spcAft>
              <a:buClr>
                <a:schemeClr val="accent5"/>
              </a:buClr>
              <a:buSzPts val="2000"/>
              <a:buNone/>
            </a:pPr>
            <a:r>
              <a:rPr b="1" lang="en-US">
                <a:latin typeface="Roboto Condensed"/>
                <a:ea typeface="Roboto Condensed"/>
                <a:cs typeface="Roboto Condensed"/>
                <a:sym typeface="Roboto Condensed"/>
              </a:rPr>
              <a:t>Se propone para cursar las PPS en el año 2024</a:t>
            </a:r>
            <a:endParaRPr b="1">
              <a:latin typeface="Roboto Condensed"/>
              <a:ea typeface="Roboto Condensed"/>
              <a:cs typeface="Roboto Condensed"/>
              <a:sym typeface="Roboto Condensed"/>
            </a:endParaRPr>
          </a:p>
          <a:p>
            <a:pPr indent="57150" lvl="0" marL="57150" rtl="0" algn="just">
              <a:lnSpc>
                <a:spcPct val="100000"/>
              </a:lnSpc>
              <a:spcBef>
                <a:spcPts val="0"/>
              </a:spcBef>
              <a:spcAft>
                <a:spcPts val="0"/>
              </a:spcAft>
              <a:buClr>
                <a:schemeClr val="accent5"/>
              </a:buClr>
              <a:buSzPts val="2000"/>
              <a:buNone/>
            </a:pPr>
            <a:r>
              <a:rPr b="1" lang="en-US">
                <a:latin typeface="Roboto Condensed"/>
                <a:ea typeface="Roboto Condensed"/>
                <a:cs typeface="Roboto Condensed"/>
                <a:sym typeface="Roboto Condensed"/>
              </a:rPr>
              <a:t> el siguiente régimen de correlatividades:</a:t>
            </a:r>
            <a:endParaRPr b="1">
              <a:latin typeface="Roboto Condensed"/>
              <a:ea typeface="Roboto Condensed"/>
              <a:cs typeface="Roboto Condensed"/>
              <a:sym typeface="Roboto Condensed"/>
            </a:endParaRPr>
          </a:p>
        </p:txBody>
      </p:sp>
      <p:sp>
        <p:nvSpPr>
          <p:cNvPr id="144" name="Google Shape;144;p3"/>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30"/>
          <p:cNvSpPr txBox="1"/>
          <p:nvPr>
            <p:ph idx="1" type="body"/>
          </p:nvPr>
        </p:nvSpPr>
        <p:spPr>
          <a:xfrm>
            <a:off x="141550" y="1357325"/>
            <a:ext cx="4709700" cy="37863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Responsable de área: </a:t>
            </a:r>
            <a:r>
              <a:rPr b="1" lang="en-US" sz="1600">
                <a:latin typeface="Roboto Condensed"/>
                <a:ea typeface="Roboto Condensed"/>
                <a:cs typeface="Roboto Condensed"/>
                <a:sym typeface="Roboto Condensed"/>
              </a:rPr>
              <a:t>Mg. Esp. Ps. Andrea Gulisano</a:t>
            </a:r>
            <a:endParaRPr b="1" sz="16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Adscriptos, Auxiliares alumnos:</a:t>
            </a:r>
            <a:r>
              <a:rPr lang="en-US" sz="1400">
                <a:latin typeface="Roboto Condensed"/>
                <a:ea typeface="Roboto Condensed"/>
                <a:cs typeface="Roboto Condensed"/>
                <a:sym typeface="Roboto Condensed"/>
              </a:rPr>
              <a:t> </a:t>
            </a:r>
            <a:endParaRPr sz="14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Día y Horarios de Supervisión:</a:t>
            </a:r>
            <a:r>
              <a:rPr lang="en-US" sz="1400">
                <a:latin typeface="Roboto Condensed"/>
                <a:ea typeface="Roboto Condensed"/>
                <a:cs typeface="Roboto Condensed"/>
                <a:sym typeface="Roboto Condensed"/>
              </a:rPr>
              <a:t> Jueves 14 hs</a:t>
            </a:r>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Modalidad:</a:t>
            </a:r>
            <a:r>
              <a:rPr lang="en-US" sz="1400">
                <a:latin typeface="Roboto Condensed"/>
                <a:ea typeface="Roboto Condensed"/>
                <a:cs typeface="Roboto Condensed"/>
                <a:sym typeface="Roboto Condensed"/>
              </a:rPr>
              <a:t> Mixta (virtual/presencial)</a:t>
            </a:r>
            <a:endParaRPr/>
          </a:p>
          <a:p>
            <a:pPr indent="-228600" lvl="0" marL="457200" rtl="0" algn="l">
              <a:lnSpc>
                <a:spcPct val="100000"/>
              </a:lnSpc>
              <a:spcBef>
                <a:spcPts val="600"/>
              </a:spcBef>
              <a:spcAft>
                <a:spcPts val="0"/>
              </a:spcAft>
              <a:buSzPts val="2000"/>
              <a:buNone/>
            </a:pPr>
            <a:r>
              <a:t/>
            </a:r>
            <a:endParaRPr sz="1400">
              <a:latin typeface="Roboto Condensed"/>
              <a:ea typeface="Roboto Condensed"/>
              <a:cs typeface="Roboto Condensed"/>
              <a:sym typeface="Roboto Condensed"/>
            </a:endParaRPr>
          </a:p>
          <a:p>
            <a:pPr indent="-368300" lvl="0" marL="457200" rtl="0" algn="l">
              <a:lnSpc>
                <a:spcPct val="100000"/>
              </a:lnSpc>
              <a:spcBef>
                <a:spcPts val="600"/>
              </a:spcBef>
              <a:spcAft>
                <a:spcPts val="0"/>
              </a:spcAft>
              <a:buSzPts val="2200"/>
              <a:buChar char="▰"/>
            </a:pPr>
            <a:r>
              <a:rPr b="1" lang="en-US" sz="1600">
                <a:latin typeface="Roboto Condensed"/>
                <a:ea typeface="Roboto Condensed"/>
                <a:cs typeface="Roboto Condensed"/>
                <a:sym typeface="Roboto Condensed"/>
              </a:rPr>
              <a:t>Efectores y cupos:</a:t>
            </a:r>
            <a:r>
              <a:rPr b="1" lang="en-US" sz="1600">
                <a:latin typeface="Roboto Condensed"/>
                <a:ea typeface="Roboto Condensed"/>
                <a:cs typeface="Roboto Condensed"/>
                <a:sym typeface="Roboto Condensed"/>
              </a:rPr>
              <a:t> a definir según convenios de la Facultad con Instituciones</a:t>
            </a:r>
            <a:endParaRPr b="1" sz="16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400">
                <a:latin typeface="Roboto Condensed"/>
                <a:ea typeface="Roboto Condensed"/>
                <a:cs typeface="Roboto Condensed"/>
                <a:sym typeface="Roboto Condensed"/>
              </a:rPr>
              <a:t>Horarios de práctica en el efector:</a:t>
            </a:r>
            <a:r>
              <a:rPr lang="en-US" sz="1400">
                <a:latin typeface="Roboto Condensed"/>
                <a:ea typeface="Roboto Condensed"/>
                <a:cs typeface="Roboto Condensed"/>
                <a:sym typeface="Roboto Condensed"/>
              </a:rPr>
              <a:t> a definir por las instituciones bajo convenio</a:t>
            </a:r>
            <a:endParaRPr sz="1400">
              <a:latin typeface="Roboto Condensed"/>
              <a:ea typeface="Roboto Condensed"/>
              <a:cs typeface="Roboto Condensed"/>
              <a:sym typeface="Roboto Condensed"/>
            </a:endParaRPr>
          </a:p>
          <a:p>
            <a:pPr indent="-374650" lvl="0" marL="457200" rtl="0" algn="l">
              <a:lnSpc>
                <a:spcPct val="100000"/>
              </a:lnSpc>
              <a:spcBef>
                <a:spcPts val="600"/>
              </a:spcBef>
              <a:spcAft>
                <a:spcPts val="0"/>
              </a:spcAft>
              <a:buClr>
                <a:schemeClr val="dk1"/>
              </a:buClr>
              <a:buSzPts val="2300"/>
              <a:buChar char="▰"/>
            </a:pPr>
            <a:r>
              <a:rPr b="1" lang="en-US" sz="1700">
                <a:latin typeface="Roboto Condensed"/>
                <a:ea typeface="Roboto Condensed"/>
                <a:cs typeface="Roboto Condensed"/>
                <a:sym typeface="Roboto Condensed"/>
              </a:rPr>
              <a:t>E-Mail:</a:t>
            </a:r>
            <a:r>
              <a:rPr b="1" lang="en-US" sz="1700" u="sng">
                <a:latin typeface="Roboto Condensed"/>
                <a:ea typeface="Roboto Condensed"/>
                <a:cs typeface="Roboto Condensed"/>
                <a:sym typeface="Roboto Condensed"/>
                <a:hlinkClick r:id="rId3"/>
              </a:rPr>
              <a:t>andreagulisano@gmail.com</a:t>
            </a:r>
            <a:r>
              <a:rPr b="1" lang="en-US" sz="1700">
                <a:latin typeface="Roboto Condensed"/>
                <a:ea typeface="Roboto Condensed"/>
                <a:cs typeface="Roboto Condensed"/>
                <a:sym typeface="Roboto Condensed"/>
              </a:rPr>
              <a:t> </a:t>
            </a:r>
            <a:endParaRPr b="1" sz="1700">
              <a:latin typeface="Roboto Condensed"/>
              <a:ea typeface="Roboto Condensed"/>
              <a:cs typeface="Roboto Condensed"/>
              <a:sym typeface="Roboto Condensed"/>
            </a:endParaRPr>
          </a:p>
          <a:p>
            <a:pPr indent="-228600" lvl="0" marL="457200" rtl="0" algn="l">
              <a:lnSpc>
                <a:spcPct val="100000"/>
              </a:lnSpc>
              <a:spcBef>
                <a:spcPts val="600"/>
              </a:spcBef>
              <a:spcAft>
                <a:spcPts val="0"/>
              </a:spcAft>
              <a:buSzPts val="2000"/>
              <a:buNone/>
            </a:pPr>
            <a:r>
              <a:t/>
            </a:r>
            <a:endParaRPr sz="1400"/>
          </a:p>
        </p:txBody>
      </p:sp>
      <p:sp>
        <p:nvSpPr>
          <p:cNvPr id="490" name="Google Shape;490;p30"/>
          <p:cNvSpPr txBox="1"/>
          <p:nvPr>
            <p:ph idx="2" type="body"/>
          </p:nvPr>
        </p:nvSpPr>
        <p:spPr>
          <a:xfrm>
            <a:off x="4953550" y="1158775"/>
            <a:ext cx="4047600" cy="3262500"/>
          </a:xfrm>
          <a:prstGeom prst="rect">
            <a:avLst/>
          </a:prstGeom>
          <a:noFill/>
          <a:ln>
            <a:noFill/>
          </a:ln>
        </p:spPr>
        <p:txBody>
          <a:bodyPr anchorCtr="0" anchor="t" bIns="91425" lIns="91425" spcFirstLastPara="1" rIns="91425" wrap="square" tIns="91425">
            <a:noAutofit/>
          </a:bodyPr>
          <a:lstStyle/>
          <a:p>
            <a:pPr indent="-228600" lvl="0" marL="457200" rtl="0" algn="just">
              <a:lnSpc>
                <a:spcPct val="100000"/>
              </a:lnSpc>
              <a:spcBef>
                <a:spcPts val="600"/>
              </a:spcBef>
              <a:spcAft>
                <a:spcPts val="0"/>
              </a:spcAft>
              <a:buSzPts val="2000"/>
              <a:buNone/>
            </a:pPr>
            <a:r>
              <a:t/>
            </a:r>
            <a:endParaRPr sz="1600"/>
          </a:p>
          <a:p>
            <a:pPr indent="-355600" lvl="0" marL="457200" rtl="0" algn="just">
              <a:lnSpc>
                <a:spcPct val="100000"/>
              </a:lnSpc>
              <a:spcBef>
                <a:spcPts val="600"/>
              </a:spcBef>
              <a:spcAft>
                <a:spcPts val="0"/>
              </a:spcAft>
              <a:buSzPts val="2000"/>
              <a:buChar char="▰"/>
            </a:pPr>
            <a:r>
              <a:rPr lang="en-US" sz="1800">
                <a:latin typeface="Roboto Condensed"/>
                <a:ea typeface="Roboto Condensed"/>
                <a:cs typeface="Roboto Condensed"/>
                <a:sym typeface="Roboto Condensed"/>
              </a:rPr>
              <a:t>Actividades:</a:t>
            </a:r>
            <a:endParaRPr/>
          </a:p>
          <a:p>
            <a:pPr indent="0" lvl="0" marL="101600" rtl="0" algn="just">
              <a:lnSpc>
                <a:spcPct val="150000"/>
              </a:lnSpc>
              <a:spcBef>
                <a:spcPts val="600"/>
              </a:spcBef>
              <a:spcAft>
                <a:spcPts val="0"/>
              </a:spcAft>
              <a:buSzPts val="2000"/>
              <a:buNone/>
            </a:pPr>
            <a:r>
              <a:rPr lang="en-US" sz="1400">
                <a:latin typeface="Roboto Condensed"/>
                <a:ea typeface="Roboto Condensed"/>
                <a:cs typeface="Roboto Condensed"/>
                <a:sym typeface="Roboto Condensed"/>
              </a:rPr>
              <a:t>Se trabaja con las instituciones de la localidad de origen del estudiante a partir de la suscripción de convenios específicos, Talleres con los colectivos de trabajo, re trabajo de casos, participación en dispositivos institucionales, otros.</a:t>
            </a:r>
            <a:endParaRPr sz="1400">
              <a:latin typeface="Roboto Condensed"/>
              <a:ea typeface="Roboto Condensed"/>
              <a:cs typeface="Roboto Condensed"/>
              <a:sym typeface="Roboto Condensed"/>
            </a:endParaRPr>
          </a:p>
          <a:p>
            <a:pPr indent="-228600" lvl="0" marL="457200" rtl="0" algn="just">
              <a:lnSpc>
                <a:spcPct val="100000"/>
              </a:lnSpc>
              <a:spcBef>
                <a:spcPts val="600"/>
              </a:spcBef>
              <a:spcAft>
                <a:spcPts val="0"/>
              </a:spcAft>
              <a:buSzPts val="2000"/>
              <a:buNone/>
            </a:pPr>
            <a:r>
              <a:t/>
            </a:r>
            <a:endParaRPr sz="1600"/>
          </a:p>
          <a:p>
            <a:pPr indent="-228600" lvl="0" marL="457200" rtl="0" algn="just">
              <a:lnSpc>
                <a:spcPct val="100000"/>
              </a:lnSpc>
              <a:spcBef>
                <a:spcPts val="600"/>
              </a:spcBef>
              <a:spcAft>
                <a:spcPts val="0"/>
              </a:spcAft>
              <a:buSzPts val="2000"/>
              <a:buNone/>
            </a:pPr>
            <a:r>
              <a:t/>
            </a:r>
            <a:endParaRPr sz="1600"/>
          </a:p>
        </p:txBody>
      </p:sp>
      <p:sp>
        <p:nvSpPr>
          <p:cNvPr id="491" name="Google Shape;491;p30"/>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492" name="Google Shape;492;p30"/>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XVI</a:t>
            </a:r>
            <a:r>
              <a:rPr lang="en-US" sz="2400">
                <a:solidFill>
                  <a:srgbClr val="FFFF00"/>
                </a:solidFill>
              </a:rPr>
              <a:t>:</a:t>
            </a:r>
            <a:r>
              <a:rPr lang="en-US" sz="1800"/>
              <a:t> </a:t>
            </a:r>
            <a:r>
              <a:rPr lang="en-US"/>
              <a:t>Psicodinámica y Clínica del trabajo y salud colectiva </a:t>
            </a:r>
            <a:endParaRPr/>
          </a:p>
        </p:txBody>
      </p:sp>
      <p:grpSp>
        <p:nvGrpSpPr>
          <p:cNvPr id="493" name="Google Shape;493;p30"/>
          <p:cNvGrpSpPr/>
          <p:nvPr/>
        </p:nvGrpSpPr>
        <p:grpSpPr>
          <a:xfrm>
            <a:off x="282216" y="590918"/>
            <a:ext cx="369505" cy="369505"/>
            <a:chOff x="2594050" y="1631825"/>
            <a:chExt cx="439625" cy="439625"/>
          </a:xfrm>
        </p:grpSpPr>
        <p:sp>
          <p:nvSpPr>
            <p:cNvPr id="494" name="Google Shape;494;p30"/>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5" name="Google Shape;495;p30"/>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Google Shape;496;p30"/>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7" name="Google Shape;497;p30"/>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31"/>
          <p:cNvSpPr txBox="1"/>
          <p:nvPr>
            <p:ph idx="1" type="body"/>
          </p:nvPr>
        </p:nvSpPr>
        <p:spPr>
          <a:xfrm>
            <a:off x="143219" y="1361024"/>
            <a:ext cx="5310130" cy="3782525"/>
          </a:xfrm>
          <a:prstGeom prst="rect">
            <a:avLst/>
          </a:prstGeom>
          <a:noFill/>
          <a:ln>
            <a:noFill/>
          </a:ln>
        </p:spPr>
        <p:txBody>
          <a:bodyPr anchorCtr="0" anchor="t" bIns="91425" lIns="91425" spcFirstLastPara="1" rIns="91425" wrap="square" tIns="91425">
            <a:noAutofit/>
          </a:bodyPr>
          <a:lstStyle/>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Responsable de área: </a:t>
            </a:r>
            <a:r>
              <a:rPr b="1" lang="en-US" sz="1700">
                <a:latin typeface="Roboto Condensed"/>
                <a:ea typeface="Roboto Condensed"/>
                <a:cs typeface="Roboto Condensed"/>
                <a:sym typeface="Roboto Condensed"/>
              </a:rPr>
              <a:t>Ps Marcela Florentino</a:t>
            </a:r>
            <a:endParaRPr b="1" sz="1700">
              <a:latin typeface="Roboto Condensed"/>
              <a:ea typeface="Roboto Condensed"/>
              <a:cs typeface="Roboto Condensed"/>
              <a:sym typeface="Roboto Condensed"/>
            </a:endParaRPr>
          </a:p>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Adscriptos, Auxiliares alumnos:</a:t>
            </a:r>
            <a:r>
              <a:rPr lang="en-US" sz="1400">
                <a:latin typeface="Roboto Condensed"/>
                <a:ea typeface="Roboto Condensed"/>
                <a:cs typeface="Roboto Condensed"/>
                <a:sym typeface="Roboto Condensed"/>
              </a:rPr>
              <a:t>Sofía Bossolasco y Daiana Piñón</a:t>
            </a:r>
            <a:endParaRPr/>
          </a:p>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Día y Horarios de Supervisión:</a:t>
            </a:r>
            <a:r>
              <a:rPr lang="en-US" sz="1400">
                <a:latin typeface="Roboto Condensed"/>
                <a:ea typeface="Roboto Condensed"/>
                <a:cs typeface="Roboto Condensed"/>
                <a:sym typeface="Roboto Condensed"/>
              </a:rPr>
              <a:t> Martes 16 hs.</a:t>
            </a:r>
            <a:endParaRPr/>
          </a:p>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Modalidad: </a:t>
            </a:r>
            <a:r>
              <a:rPr lang="en-US" sz="1400">
                <a:latin typeface="Roboto Condensed"/>
                <a:ea typeface="Roboto Condensed"/>
                <a:cs typeface="Roboto Condensed"/>
                <a:sym typeface="Roboto Condensed"/>
              </a:rPr>
              <a:t>Mixto (virtual/presencial).</a:t>
            </a:r>
            <a:endParaRPr sz="1400">
              <a:latin typeface="Roboto Condensed"/>
              <a:ea typeface="Roboto Condensed"/>
              <a:cs typeface="Roboto Condensed"/>
              <a:sym typeface="Roboto Condensed"/>
            </a:endParaRPr>
          </a:p>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Efectores:</a:t>
            </a:r>
            <a:r>
              <a:rPr lang="en-US" sz="1400">
                <a:latin typeface="Roboto Condensed"/>
                <a:ea typeface="Roboto Condensed"/>
                <a:cs typeface="Roboto Condensed"/>
                <a:sym typeface="Roboto Condensed"/>
              </a:rPr>
              <a:t> </a:t>
            </a:r>
            <a:endParaRPr sz="1400">
              <a:latin typeface="Roboto Condensed"/>
              <a:ea typeface="Roboto Condensed"/>
              <a:cs typeface="Roboto Condensed"/>
              <a:sym typeface="Roboto Condensed"/>
            </a:endParaRPr>
          </a:p>
          <a:p>
            <a:pPr indent="0" lvl="0" marL="120650" rtl="0" algn="l">
              <a:lnSpc>
                <a:spcPct val="100000"/>
              </a:lnSpc>
              <a:spcBef>
                <a:spcPts val="600"/>
              </a:spcBef>
              <a:spcAft>
                <a:spcPts val="0"/>
              </a:spcAft>
              <a:buSzPts val="1700"/>
              <a:buNone/>
            </a:pPr>
            <a:r>
              <a:rPr i="1" lang="en-US" sz="1400">
                <a:latin typeface="Roboto Condensed"/>
                <a:ea typeface="Roboto Condensed"/>
                <a:cs typeface="Roboto Condensed"/>
                <a:sym typeface="Roboto Condensed"/>
              </a:rPr>
              <a:t>- CECOAC</a:t>
            </a:r>
            <a:endParaRPr i="1" sz="1400">
              <a:latin typeface="Roboto Condensed"/>
              <a:ea typeface="Roboto Condensed"/>
              <a:cs typeface="Roboto Condensed"/>
              <a:sym typeface="Roboto Condensed"/>
            </a:endParaRPr>
          </a:p>
          <a:p>
            <a:pPr indent="0" lvl="0" marL="120650" rtl="0" algn="l">
              <a:lnSpc>
                <a:spcPct val="100000"/>
              </a:lnSpc>
              <a:spcBef>
                <a:spcPts val="600"/>
              </a:spcBef>
              <a:spcAft>
                <a:spcPts val="0"/>
              </a:spcAft>
              <a:buSzPts val="1700"/>
              <a:buNone/>
            </a:pPr>
            <a:r>
              <a:rPr i="1" lang="en-US" sz="1400">
                <a:latin typeface="Roboto Condensed"/>
                <a:ea typeface="Roboto Condensed"/>
                <a:cs typeface="Roboto Condensed"/>
                <a:sym typeface="Roboto Condensed"/>
              </a:rPr>
              <a:t>- Asorum Consultora</a:t>
            </a:r>
            <a:endParaRPr i="1" sz="1400">
              <a:latin typeface="Roboto Condensed"/>
              <a:ea typeface="Roboto Condensed"/>
              <a:cs typeface="Roboto Condensed"/>
              <a:sym typeface="Roboto Condensed"/>
            </a:endParaRPr>
          </a:p>
          <a:p>
            <a:pPr indent="0" lvl="0" marL="120650" rtl="0" algn="l">
              <a:lnSpc>
                <a:spcPct val="100000"/>
              </a:lnSpc>
              <a:spcBef>
                <a:spcPts val="600"/>
              </a:spcBef>
              <a:spcAft>
                <a:spcPts val="0"/>
              </a:spcAft>
              <a:buSzPts val="1700"/>
              <a:buNone/>
            </a:pPr>
            <a:r>
              <a:rPr i="1" lang="en-US" sz="1400">
                <a:latin typeface="Roboto Condensed"/>
                <a:ea typeface="Roboto Condensed"/>
                <a:cs typeface="Roboto Condensed"/>
                <a:sym typeface="Roboto Condensed"/>
              </a:rPr>
              <a:t>-Institución Fernando Ulloa</a:t>
            </a:r>
            <a:endParaRPr/>
          </a:p>
          <a:p>
            <a:pPr indent="0" lvl="0" marL="120650" rtl="0" algn="l">
              <a:lnSpc>
                <a:spcPct val="100000"/>
              </a:lnSpc>
              <a:spcBef>
                <a:spcPts val="600"/>
              </a:spcBef>
              <a:spcAft>
                <a:spcPts val="0"/>
              </a:spcAft>
              <a:buSzPts val="1700"/>
              <a:buNone/>
            </a:pPr>
            <a:r>
              <a:rPr i="1" lang="en-US" sz="1400">
                <a:latin typeface="Roboto Condensed"/>
                <a:ea typeface="Roboto Condensed"/>
                <a:cs typeface="Roboto Condensed"/>
                <a:sym typeface="Roboto Condensed"/>
              </a:rPr>
              <a:t>-CILSA ONG. </a:t>
            </a:r>
            <a:endParaRPr i="1" sz="1400">
              <a:latin typeface="Roboto Condensed"/>
              <a:ea typeface="Roboto Condensed"/>
              <a:cs typeface="Roboto Condensed"/>
              <a:sym typeface="Roboto Condensed"/>
            </a:endParaRPr>
          </a:p>
          <a:p>
            <a:pPr indent="-355600" lvl="0" marL="457200" rtl="0" algn="l">
              <a:lnSpc>
                <a:spcPct val="100000"/>
              </a:lnSpc>
              <a:spcBef>
                <a:spcPts val="600"/>
              </a:spcBef>
              <a:spcAft>
                <a:spcPts val="0"/>
              </a:spcAft>
              <a:buSzPts val="2000"/>
              <a:buChar char="▰"/>
            </a:pPr>
            <a:r>
              <a:rPr b="1" lang="en-US" sz="1700">
                <a:latin typeface="Roboto Condensed"/>
                <a:ea typeface="Roboto Condensed"/>
                <a:cs typeface="Roboto Condensed"/>
                <a:sym typeface="Roboto Condensed"/>
              </a:rPr>
              <a:t>Cupo:  10 Estudiantes</a:t>
            </a:r>
            <a:endParaRPr b="1" sz="1700">
              <a:latin typeface="Roboto Condensed"/>
              <a:ea typeface="Roboto Condensed"/>
              <a:cs typeface="Roboto Condensed"/>
              <a:sym typeface="Roboto Condensed"/>
            </a:endParaRPr>
          </a:p>
          <a:p>
            <a:pPr indent="-336550" lvl="0" marL="457200" rtl="0" algn="l">
              <a:lnSpc>
                <a:spcPct val="100000"/>
              </a:lnSpc>
              <a:spcBef>
                <a:spcPts val="600"/>
              </a:spcBef>
              <a:spcAft>
                <a:spcPts val="0"/>
              </a:spcAft>
              <a:buSzPts val="1700"/>
              <a:buChar char="▰"/>
            </a:pPr>
            <a:r>
              <a:rPr b="1" lang="en-US" sz="1400">
                <a:latin typeface="Roboto Condensed"/>
                <a:ea typeface="Roboto Condensed"/>
                <a:cs typeface="Roboto Condensed"/>
                <a:sym typeface="Roboto Condensed"/>
              </a:rPr>
              <a:t>Horarios de práctica en el efector:</a:t>
            </a:r>
            <a:r>
              <a:rPr lang="en-US" sz="1400">
                <a:latin typeface="Roboto Condensed"/>
                <a:ea typeface="Roboto Condensed"/>
                <a:cs typeface="Roboto Condensed"/>
                <a:sym typeface="Roboto Condensed"/>
              </a:rPr>
              <a:t> Mañana o tarde a definir según efector</a:t>
            </a:r>
            <a:endParaRPr sz="1400">
              <a:latin typeface="Roboto Condensed"/>
              <a:ea typeface="Roboto Condensed"/>
              <a:cs typeface="Roboto Condensed"/>
              <a:sym typeface="Roboto Condensed"/>
            </a:endParaRPr>
          </a:p>
          <a:p>
            <a:pPr indent="0" lvl="0" marL="457200" rtl="0" algn="l">
              <a:lnSpc>
                <a:spcPct val="100000"/>
              </a:lnSpc>
              <a:spcBef>
                <a:spcPts val="600"/>
              </a:spcBef>
              <a:spcAft>
                <a:spcPts val="0"/>
              </a:spcAft>
              <a:buSzPts val="2000"/>
              <a:buNone/>
            </a:pPr>
            <a:r>
              <a:t/>
            </a:r>
            <a:endParaRPr sz="1400">
              <a:latin typeface="Roboto Condensed"/>
              <a:ea typeface="Roboto Condensed"/>
              <a:cs typeface="Roboto Condensed"/>
              <a:sym typeface="Roboto Condensed"/>
            </a:endParaRPr>
          </a:p>
        </p:txBody>
      </p:sp>
      <p:sp>
        <p:nvSpPr>
          <p:cNvPr id="503" name="Google Shape;503;p31"/>
          <p:cNvSpPr txBox="1"/>
          <p:nvPr>
            <p:ph idx="2" type="body"/>
          </p:nvPr>
        </p:nvSpPr>
        <p:spPr>
          <a:xfrm>
            <a:off x="5453348" y="1361024"/>
            <a:ext cx="3547433" cy="3045723"/>
          </a:xfrm>
          <a:prstGeom prst="rect">
            <a:avLst/>
          </a:prstGeom>
          <a:noFill/>
          <a:ln>
            <a:noFill/>
          </a:ln>
        </p:spPr>
        <p:txBody>
          <a:bodyPr anchorCtr="0" anchor="t" bIns="91425" lIns="91425" spcFirstLastPara="1" rIns="91425" wrap="square" tIns="91425">
            <a:noAutofit/>
          </a:bodyPr>
          <a:lstStyle/>
          <a:p>
            <a:pPr indent="-355600" lvl="0" marL="457200" rtl="0" algn="just">
              <a:lnSpc>
                <a:spcPct val="100000"/>
              </a:lnSpc>
              <a:spcBef>
                <a:spcPts val="600"/>
              </a:spcBef>
              <a:spcAft>
                <a:spcPts val="0"/>
              </a:spcAft>
              <a:buSzPts val="2000"/>
              <a:buChar char="▰"/>
            </a:pPr>
            <a:r>
              <a:rPr b="1" lang="en-US" sz="1600" u="sng"/>
              <a:t>Actividades</a:t>
            </a:r>
            <a:r>
              <a:rPr b="1" lang="en-US" sz="1600"/>
              <a:t>:</a:t>
            </a:r>
            <a:endParaRPr/>
          </a:p>
          <a:p>
            <a:pPr indent="0" lvl="0" marL="101600" rtl="0" algn="just">
              <a:lnSpc>
                <a:spcPct val="150000"/>
              </a:lnSpc>
              <a:spcBef>
                <a:spcPts val="600"/>
              </a:spcBef>
              <a:spcAft>
                <a:spcPts val="0"/>
              </a:spcAft>
              <a:buSzPts val="2000"/>
              <a:buNone/>
            </a:pPr>
            <a:r>
              <a:rPr lang="en-US" sz="1600"/>
              <a:t>Entrenamiento en procesos psicodiagnósticos, Estudios de casos, Planificación e implementations de un proceso psicodiagnóstico (Adolescentes, Niños o Adultos). Entrevistas de Admisión y Talleres.</a:t>
            </a:r>
            <a:endParaRPr sz="1600"/>
          </a:p>
          <a:p>
            <a:pPr indent="-336550" lvl="0" marL="457200" rtl="0" algn="l">
              <a:lnSpc>
                <a:spcPct val="100000"/>
              </a:lnSpc>
              <a:spcBef>
                <a:spcPts val="600"/>
              </a:spcBef>
              <a:spcAft>
                <a:spcPts val="0"/>
              </a:spcAft>
              <a:buSzPts val="1700"/>
              <a:buChar char="▰"/>
            </a:pPr>
            <a:r>
              <a:rPr lang="en-US" sz="1400">
                <a:latin typeface="Roboto Condensed"/>
                <a:ea typeface="Roboto Condensed"/>
                <a:cs typeface="Roboto Condensed"/>
                <a:sym typeface="Roboto Condensed"/>
              </a:rPr>
              <a:t> </a:t>
            </a:r>
            <a:r>
              <a:rPr b="1" lang="en-US" sz="1700">
                <a:latin typeface="Roboto Condensed"/>
                <a:ea typeface="Roboto Condensed"/>
                <a:cs typeface="Roboto Condensed"/>
                <a:sym typeface="Roboto Condensed"/>
              </a:rPr>
              <a:t>e-mail: </a:t>
            </a:r>
            <a:r>
              <a:rPr b="1" lang="en-US" sz="17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msflorent@yahoo.com.ar</a:t>
            </a:r>
            <a:endParaRPr b="1" sz="1900">
              <a:latin typeface="Roboto Condensed"/>
              <a:ea typeface="Roboto Condensed"/>
              <a:cs typeface="Roboto Condensed"/>
              <a:sym typeface="Roboto Condensed"/>
            </a:endParaRPr>
          </a:p>
        </p:txBody>
      </p:sp>
      <p:sp>
        <p:nvSpPr>
          <p:cNvPr id="504" name="Google Shape;504;p31"/>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505" name="Google Shape;505;p31"/>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XVII: </a:t>
            </a:r>
            <a:r>
              <a:rPr lang="en-US"/>
              <a:t>Evaluación Psicológica. Proceso Psicodiagnóstico.</a:t>
            </a:r>
            <a:endParaRPr/>
          </a:p>
        </p:txBody>
      </p:sp>
      <p:grpSp>
        <p:nvGrpSpPr>
          <p:cNvPr id="506" name="Google Shape;506;p31"/>
          <p:cNvGrpSpPr/>
          <p:nvPr/>
        </p:nvGrpSpPr>
        <p:grpSpPr>
          <a:xfrm>
            <a:off x="282216" y="590918"/>
            <a:ext cx="369505" cy="369505"/>
            <a:chOff x="2594050" y="1631825"/>
            <a:chExt cx="439625" cy="439625"/>
          </a:xfrm>
        </p:grpSpPr>
        <p:sp>
          <p:nvSpPr>
            <p:cNvPr id="507" name="Google Shape;507;p31"/>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8" name="Google Shape;508;p31"/>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9" name="Google Shape;509;p31"/>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0" name="Google Shape;510;p31"/>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4" name="Shape 514"/>
        <p:cNvGrpSpPr/>
        <p:nvPr/>
      </p:nvGrpSpPr>
      <p:grpSpPr>
        <a:xfrm>
          <a:off x="0" y="0"/>
          <a:ext cx="0" cy="0"/>
          <a:chOff x="0" y="0"/>
          <a:chExt cx="0" cy="0"/>
        </a:xfrm>
      </p:grpSpPr>
      <p:sp>
        <p:nvSpPr>
          <p:cNvPr id="515" name="Google Shape;515;p32"/>
          <p:cNvSpPr txBox="1"/>
          <p:nvPr>
            <p:ph idx="1" type="body"/>
          </p:nvPr>
        </p:nvSpPr>
        <p:spPr>
          <a:xfrm>
            <a:off x="-84226" y="1158775"/>
            <a:ext cx="4887579" cy="3984600"/>
          </a:xfrm>
          <a:prstGeom prst="rect">
            <a:avLst/>
          </a:prstGeom>
          <a:noFill/>
          <a:ln>
            <a:noFill/>
          </a:ln>
        </p:spPr>
        <p:txBody>
          <a:bodyPr anchorCtr="0" anchor="t" bIns="91425" lIns="91425" spcFirstLastPara="1" rIns="91425" wrap="square" tIns="91425">
            <a:noAutofit/>
          </a:bodyPr>
          <a:lstStyle/>
          <a:p>
            <a:pPr indent="-355600" lvl="0" marL="457200" rtl="0" algn="just">
              <a:lnSpc>
                <a:spcPct val="100000"/>
              </a:lnSpc>
              <a:spcBef>
                <a:spcPts val="600"/>
              </a:spcBef>
              <a:spcAft>
                <a:spcPts val="0"/>
              </a:spcAft>
              <a:buSzPts val="2000"/>
              <a:buChar char="▰"/>
            </a:pPr>
            <a:r>
              <a:rPr b="1" lang="en-US" sz="1600"/>
              <a:t>Responsable de área:  </a:t>
            </a:r>
            <a:r>
              <a:rPr b="1" lang="en-US" sz="1700">
                <a:latin typeface="Roboto Condensed"/>
                <a:ea typeface="Roboto Condensed"/>
                <a:cs typeface="Roboto Condensed"/>
                <a:sym typeface="Roboto Condensed"/>
              </a:rPr>
              <a:t>Prof. Titular Dr. Ignacio Saenz , Ps. Isabel Jové.</a:t>
            </a:r>
            <a:endParaRPr b="1" sz="1700">
              <a:latin typeface="Roboto Condensed"/>
              <a:ea typeface="Roboto Condensed"/>
              <a:cs typeface="Roboto Condensed"/>
              <a:sym typeface="Roboto Condensed"/>
            </a:endParaRPr>
          </a:p>
          <a:p>
            <a:pPr indent="-355600" lvl="0" marL="457200" rtl="0" algn="just">
              <a:lnSpc>
                <a:spcPct val="100000"/>
              </a:lnSpc>
              <a:spcBef>
                <a:spcPts val="600"/>
              </a:spcBef>
              <a:spcAft>
                <a:spcPts val="0"/>
              </a:spcAft>
              <a:buSzPts val="2000"/>
              <a:buChar char="▰"/>
            </a:pPr>
            <a:r>
              <a:rPr b="1" lang="en-US" sz="1600"/>
              <a:t>Adscriptos, Auxiliares alumnos:</a:t>
            </a:r>
            <a:r>
              <a:rPr lang="en-US" sz="1600"/>
              <a:t> </a:t>
            </a:r>
            <a:endParaRPr sz="1600"/>
          </a:p>
          <a:p>
            <a:pPr indent="-355600" lvl="0" marL="457200" rtl="0" algn="just">
              <a:lnSpc>
                <a:spcPct val="100000"/>
              </a:lnSpc>
              <a:spcBef>
                <a:spcPts val="600"/>
              </a:spcBef>
              <a:spcAft>
                <a:spcPts val="0"/>
              </a:spcAft>
              <a:buSzPts val="2000"/>
              <a:buChar char="▰"/>
            </a:pPr>
            <a:r>
              <a:rPr b="1" lang="en-US" sz="1600"/>
              <a:t>Día y Horarios de Supervisión:</a:t>
            </a:r>
            <a:r>
              <a:rPr lang="en-US" sz="1600"/>
              <a:t> Miércoles 20 hs </a:t>
            </a:r>
            <a:endParaRPr sz="1600"/>
          </a:p>
          <a:p>
            <a:pPr indent="-355600" lvl="0" marL="457200" rtl="0" algn="just">
              <a:lnSpc>
                <a:spcPct val="100000"/>
              </a:lnSpc>
              <a:spcBef>
                <a:spcPts val="600"/>
              </a:spcBef>
              <a:spcAft>
                <a:spcPts val="0"/>
              </a:spcAft>
              <a:buSzPts val="2000"/>
              <a:buChar char="▰"/>
            </a:pPr>
            <a:r>
              <a:rPr b="1" lang="en-US" sz="1600"/>
              <a:t>Modalidad:</a:t>
            </a:r>
            <a:r>
              <a:rPr lang="en-US" sz="1600"/>
              <a:t> virtual</a:t>
            </a:r>
            <a:endParaRPr sz="1600"/>
          </a:p>
          <a:p>
            <a:pPr indent="-355600" lvl="0" marL="457200" rtl="0" algn="just">
              <a:lnSpc>
                <a:spcPct val="100000"/>
              </a:lnSpc>
              <a:spcBef>
                <a:spcPts val="600"/>
              </a:spcBef>
              <a:spcAft>
                <a:spcPts val="0"/>
              </a:spcAft>
              <a:buSzPts val="2000"/>
              <a:buChar char="▰"/>
            </a:pPr>
            <a:r>
              <a:rPr b="1" lang="en-US" sz="1600"/>
              <a:t>Efectores y cupos:</a:t>
            </a:r>
            <a:r>
              <a:rPr lang="en-US" sz="1600"/>
              <a:t> </a:t>
            </a:r>
            <a:r>
              <a:rPr i="1" lang="en-US" sz="1600"/>
              <a:t>Instituciones educativas, asilares, efectores públicos de salud, hospitales, centros de salud, vecinales, ONG, organismos asistenciales universitarios, cátedras, otros servicios o dispositivos alternativos. </a:t>
            </a:r>
            <a:r>
              <a:rPr b="1" i="0" lang="en-US" sz="1800" u="none" cap="none" strike="noStrike">
                <a:solidFill>
                  <a:srgbClr val="263248"/>
                </a:solidFill>
                <a:latin typeface="Roboto Condensed"/>
                <a:ea typeface="Roboto Condensed"/>
                <a:cs typeface="Roboto Condensed"/>
                <a:sym typeface="Roboto Condensed"/>
              </a:rPr>
              <a:t>Sin límite de Cupos</a:t>
            </a:r>
            <a:r>
              <a:rPr b="1" i="0" lang="en-US" sz="1800" u="none" cap="none" strike="noStrike">
                <a:solidFill>
                  <a:srgbClr val="263248"/>
                </a:solidFill>
                <a:latin typeface="Roboto Condensed Light"/>
                <a:ea typeface="Roboto Condensed Light"/>
                <a:cs typeface="Roboto Condensed Light"/>
                <a:sym typeface="Roboto Condensed Light"/>
              </a:rPr>
              <a:t>.</a:t>
            </a:r>
            <a:endParaRPr sz="1800"/>
          </a:p>
          <a:p>
            <a:pPr indent="-323850" lvl="0" marL="457200" rtl="0" algn="just">
              <a:lnSpc>
                <a:spcPct val="100000"/>
              </a:lnSpc>
              <a:spcBef>
                <a:spcPts val="600"/>
              </a:spcBef>
              <a:spcAft>
                <a:spcPts val="0"/>
              </a:spcAft>
              <a:buSzPts val="1500"/>
              <a:buChar char="▰"/>
            </a:pPr>
            <a:r>
              <a:rPr b="1" lang="en-US" sz="1500"/>
              <a:t>Horarios de práctica en el efector:</a:t>
            </a:r>
            <a:r>
              <a:rPr lang="en-US" sz="1500"/>
              <a:t> se trabaja on line o en los efectores (si existiese la posibilidad) que desarrollan Investigaciones</a:t>
            </a:r>
            <a:endParaRPr sz="1500"/>
          </a:p>
          <a:p>
            <a:pPr indent="-228600" lvl="0" marL="457200" rtl="0" algn="just">
              <a:lnSpc>
                <a:spcPct val="100000"/>
              </a:lnSpc>
              <a:spcBef>
                <a:spcPts val="600"/>
              </a:spcBef>
              <a:spcAft>
                <a:spcPts val="0"/>
              </a:spcAft>
              <a:buSzPts val="2000"/>
              <a:buNone/>
            </a:pPr>
            <a:r>
              <a:t/>
            </a:r>
            <a:endParaRPr sz="1600"/>
          </a:p>
        </p:txBody>
      </p:sp>
      <p:sp>
        <p:nvSpPr>
          <p:cNvPr id="516" name="Google Shape;516;p32"/>
          <p:cNvSpPr txBox="1"/>
          <p:nvPr>
            <p:ph idx="2" type="body"/>
          </p:nvPr>
        </p:nvSpPr>
        <p:spPr>
          <a:xfrm>
            <a:off x="4803350" y="1158774"/>
            <a:ext cx="4254300" cy="3521700"/>
          </a:xfrm>
          <a:prstGeom prst="rect">
            <a:avLst/>
          </a:prstGeom>
          <a:noFill/>
          <a:ln>
            <a:noFill/>
          </a:ln>
        </p:spPr>
        <p:txBody>
          <a:bodyPr anchorCtr="0" anchor="t" bIns="91425" lIns="91425" spcFirstLastPara="1" rIns="91425" wrap="square" tIns="91425">
            <a:noAutofit/>
          </a:bodyPr>
          <a:lstStyle/>
          <a:p>
            <a:pPr indent="-355600" lvl="0" marL="457200" rtl="0" algn="just">
              <a:lnSpc>
                <a:spcPct val="100000"/>
              </a:lnSpc>
              <a:spcBef>
                <a:spcPts val="600"/>
              </a:spcBef>
              <a:spcAft>
                <a:spcPts val="0"/>
              </a:spcAft>
              <a:buSzPts val="2000"/>
              <a:buChar char="▰"/>
            </a:pPr>
            <a:r>
              <a:rPr b="1" lang="en-US" sz="1600"/>
              <a:t>Becarios</a:t>
            </a:r>
            <a:r>
              <a:rPr b="1" lang="en-US" sz="1600" u="sng"/>
              <a:t> ad - honorem de Investigación</a:t>
            </a:r>
            <a:r>
              <a:rPr b="1" lang="en-US" sz="1600"/>
              <a:t>: </a:t>
            </a:r>
            <a:r>
              <a:rPr lang="en-US" sz="1600"/>
              <a:t>Los </a:t>
            </a:r>
            <a:r>
              <a:rPr b="1" lang="en-US" sz="1600"/>
              <a:t>alumnos/practicantes </a:t>
            </a:r>
            <a:r>
              <a:rPr lang="en-US" sz="1600"/>
              <a:t>que elijan el área de Investigación como área principal (porque pueden elegir otra área y trabajar en las 2 áreas), para realizar sus PPS podrán participar en carácter de </a:t>
            </a:r>
            <a:r>
              <a:rPr b="1" lang="en-US" sz="1600"/>
              <a:t>“</a:t>
            </a:r>
            <a:r>
              <a:rPr b="1" lang="en-US" sz="1600" u="sng"/>
              <a:t>becarios ad- honorem de investigación</a:t>
            </a:r>
            <a:r>
              <a:rPr b="1" lang="en-US" sz="1600"/>
              <a:t>”</a:t>
            </a:r>
            <a:r>
              <a:rPr lang="en-US" sz="1600"/>
              <a:t> en los Proyectos de investigación de la cátedra y otros proyectos que llevan adelante instituciones, docentes o cátedras que trabajan con las PPS.</a:t>
            </a:r>
            <a:endParaRPr sz="1600"/>
          </a:p>
          <a:p>
            <a:pPr indent="-368300" lvl="0" marL="457200" rtl="0" algn="just">
              <a:lnSpc>
                <a:spcPct val="100000"/>
              </a:lnSpc>
              <a:spcBef>
                <a:spcPts val="600"/>
              </a:spcBef>
              <a:spcAft>
                <a:spcPts val="0"/>
              </a:spcAft>
              <a:buSzPts val="2200"/>
              <a:buChar char="▰"/>
            </a:pPr>
            <a:r>
              <a:rPr b="1" lang="en-US" sz="1800">
                <a:latin typeface="Roboto Condensed"/>
                <a:ea typeface="Roboto Condensed"/>
                <a:cs typeface="Roboto Condensed"/>
                <a:sym typeface="Roboto Condensed"/>
              </a:rPr>
              <a:t>e-mail: </a:t>
            </a:r>
            <a:r>
              <a:rPr b="1" lang="en-US" sz="1800" u="sng">
                <a:solidFill>
                  <a:schemeClr val="accent1"/>
                </a:solidFill>
                <a:latin typeface="Roboto Condensed"/>
                <a:ea typeface="Roboto Condensed"/>
                <a:cs typeface="Roboto Condensed"/>
                <a:sym typeface="Roboto Condensed"/>
                <a:hlinkClick r:id="rId3">
                  <a:extLst>
                    <a:ext uri="{A12FA001-AC4F-418D-AE19-62706E023703}">
                      <ahyp:hlinkClr val="tx"/>
                    </a:ext>
                  </a:extLst>
                </a:hlinkClick>
              </a:rPr>
              <a:t>ignaciofsaenz@gmail.com</a:t>
            </a:r>
            <a:endParaRPr b="1" sz="1800">
              <a:latin typeface="Roboto Condensed"/>
              <a:ea typeface="Roboto Condensed"/>
              <a:cs typeface="Roboto Condensed"/>
              <a:sym typeface="Roboto Condensed"/>
            </a:endParaRPr>
          </a:p>
          <a:p>
            <a:pPr indent="-228600" lvl="0" marL="457200" rtl="0" algn="just">
              <a:lnSpc>
                <a:spcPct val="100000"/>
              </a:lnSpc>
              <a:spcBef>
                <a:spcPts val="600"/>
              </a:spcBef>
              <a:spcAft>
                <a:spcPts val="0"/>
              </a:spcAft>
              <a:buSzPts val="2000"/>
              <a:buNone/>
            </a:pPr>
            <a:r>
              <a:t/>
            </a:r>
            <a:endParaRPr sz="1600"/>
          </a:p>
          <a:p>
            <a:pPr indent="-228600" lvl="0" marL="457200" rtl="0" algn="just">
              <a:lnSpc>
                <a:spcPct val="100000"/>
              </a:lnSpc>
              <a:spcBef>
                <a:spcPts val="600"/>
              </a:spcBef>
              <a:spcAft>
                <a:spcPts val="0"/>
              </a:spcAft>
              <a:buSzPts val="2000"/>
              <a:buNone/>
            </a:pPr>
            <a:r>
              <a:t/>
            </a:r>
            <a:endParaRPr sz="1600"/>
          </a:p>
        </p:txBody>
      </p:sp>
      <p:sp>
        <p:nvSpPr>
          <p:cNvPr id="517" name="Google Shape;517;p32"/>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518" name="Google Shape;518;p32"/>
          <p:cNvSpPr txBox="1"/>
          <p:nvPr>
            <p:ph type="title"/>
          </p:nvPr>
        </p:nvSpPr>
        <p:spPr>
          <a:xfrm>
            <a:off x="814274" y="392575"/>
            <a:ext cx="5646683"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sz="2400">
                <a:solidFill>
                  <a:srgbClr val="FFC000"/>
                </a:solidFill>
              </a:rPr>
              <a:t>AREA XVIII:</a:t>
            </a:r>
            <a:r>
              <a:rPr lang="en-US" sz="1800">
                <a:solidFill>
                  <a:srgbClr val="FFC000"/>
                </a:solidFill>
              </a:rPr>
              <a:t> </a:t>
            </a:r>
            <a:r>
              <a:rPr lang="en-US" sz="1800"/>
              <a:t>Prácticas de Investigación </a:t>
            </a:r>
            <a:endParaRPr sz="1800"/>
          </a:p>
        </p:txBody>
      </p:sp>
      <p:grpSp>
        <p:nvGrpSpPr>
          <p:cNvPr id="519" name="Google Shape;519;p32"/>
          <p:cNvGrpSpPr/>
          <p:nvPr/>
        </p:nvGrpSpPr>
        <p:grpSpPr>
          <a:xfrm>
            <a:off x="282216" y="590918"/>
            <a:ext cx="369505" cy="369505"/>
            <a:chOff x="2594050" y="1631825"/>
            <a:chExt cx="439625" cy="439625"/>
          </a:xfrm>
        </p:grpSpPr>
        <p:sp>
          <p:nvSpPr>
            <p:cNvPr id="520" name="Google Shape;520;p32"/>
            <p:cNvSpPr/>
            <p:nvPr/>
          </p:nvSpPr>
          <p:spPr>
            <a:xfrm>
              <a:off x="2594050" y="1883300"/>
              <a:ext cx="188175" cy="188150"/>
            </a:xfrm>
            <a:custGeom>
              <a:rect b="b" l="l" r="r" t="t"/>
              <a:pathLst>
                <a:path extrusionOk="0" fill="none" h="7526" w="7527">
                  <a:moveTo>
                    <a:pt x="5992" y="0"/>
                  </a:moveTo>
                  <a:lnTo>
                    <a:pt x="537" y="6430"/>
                  </a:lnTo>
                  <a:lnTo>
                    <a:pt x="1" y="7526"/>
                  </a:lnTo>
                  <a:lnTo>
                    <a:pt x="1097" y="6990"/>
                  </a:lnTo>
                  <a:lnTo>
                    <a:pt x="7526" y="1534"/>
                  </a:lnTo>
                  <a:lnTo>
                    <a:pt x="5992"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1" name="Google Shape;521;p32"/>
            <p:cNvSpPr/>
            <p:nvPr/>
          </p:nvSpPr>
          <p:spPr>
            <a:xfrm>
              <a:off x="2857700" y="1631825"/>
              <a:ext cx="175975" cy="176000"/>
            </a:xfrm>
            <a:custGeom>
              <a:rect b="b" l="l" r="r" t="t"/>
              <a:pathLst>
                <a:path extrusionOk="0" fill="none" h="7040" w="7039">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2" name="Google Shape;522;p32"/>
            <p:cNvSpPr/>
            <p:nvPr/>
          </p:nvSpPr>
          <p:spPr>
            <a:xfrm>
              <a:off x="2662850" y="1699400"/>
              <a:ext cx="303250" cy="303250"/>
            </a:xfrm>
            <a:custGeom>
              <a:rect b="b" l="l" r="r" t="t"/>
              <a:pathLst>
                <a:path extrusionOk="0" fill="none" h="12130" w="1213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3" name="Google Shape;523;p32"/>
            <p:cNvSpPr/>
            <p:nvPr/>
          </p:nvSpPr>
          <p:spPr>
            <a:xfrm>
              <a:off x="2801675" y="1740825"/>
              <a:ext cx="49950" cy="49950"/>
            </a:xfrm>
            <a:custGeom>
              <a:rect b="b" l="l" r="r" t="t"/>
              <a:pathLst>
                <a:path extrusionOk="0" fill="none" h="1998" w="1998">
                  <a:moveTo>
                    <a:pt x="1" y="1997"/>
                  </a:moveTo>
                  <a:lnTo>
                    <a:pt x="1998" y="0"/>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descr="ESCALA Estudiantes de Grado ::: AUGM - UNR - Universidad Nacional ..." id="524" name="Google Shape;524;p32"/>
          <p:cNvPicPr preferRelativeResize="0"/>
          <p:nvPr/>
        </p:nvPicPr>
        <p:blipFill rotWithShape="1">
          <a:blip r:embed="rId4">
            <a:alphaModFix/>
          </a:blip>
          <a:srcRect b="0" l="0" r="0" t="0"/>
          <a:stretch/>
        </p:blipFill>
        <p:spPr>
          <a:xfrm>
            <a:off x="7139966" y="319461"/>
            <a:ext cx="1965434" cy="476004"/>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8" name="Shape 528"/>
        <p:cNvGrpSpPr/>
        <p:nvPr/>
      </p:nvGrpSpPr>
      <p:grpSpPr>
        <a:xfrm>
          <a:off x="0" y="0"/>
          <a:ext cx="0" cy="0"/>
          <a:chOff x="0" y="0"/>
          <a:chExt cx="0" cy="0"/>
        </a:xfrm>
      </p:grpSpPr>
      <p:sp>
        <p:nvSpPr>
          <p:cNvPr id="529" name="Google Shape;529;p33"/>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530" name="Google Shape;530;p33"/>
          <p:cNvSpPr txBox="1"/>
          <p:nvPr>
            <p:ph idx="4294967295" type="ctrTitle"/>
          </p:nvPr>
        </p:nvSpPr>
        <p:spPr>
          <a:xfrm>
            <a:off x="1112704" y="958466"/>
            <a:ext cx="6756146" cy="246433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lt1"/>
              </a:buClr>
              <a:buSzPts val="2000"/>
              <a:buFont typeface="Roboto Condensed"/>
              <a:buNone/>
            </a:pPr>
            <a:r>
              <a:rPr b="1" i="0" lang="en-US" sz="6000" u="none" cap="none" strike="noStrike">
                <a:solidFill>
                  <a:schemeClr val="accent5"/>
                </a:solidFill>
                <a:latin typeface="Roboto Condensed"/>
                <a:ea typeface="Roboto Condensed"/>
                <a:cs typeface="Roboto Condensed"/>
                <a:sym typeface="Roboto Condensed"/>
              </a:rPr>
              <a:t>GRACIAS!</a:t>
            </a:r>
            <a:endParaRPr b="1" i="0" sz="6000" u="none" cap="none" strike="noStrike">
              <a:solidFill>
                <a:schemeClr val="accent5"/>
              </a:solidFill>
              <a:latin typeface="Roboto Condensed"/>
              <a:ea typeface="Roboto Condensed"/>
              <a:cs typeface="Roboto Condensed"/>
              <a:sym typeface="Roboto Condensed"/>
            </a:endParaRPr>
          </a:p>
        </p:txBody>
      </p:sp>
      <p:pic>
        <p:nvPicPr>
          <p:cNvPr descr="CAMPUS VIRTUAL UNR" id="531" name="Google Shape;531;p33"/>
          <p:cNvPicPr preferRelativeResize="0"/>
          <p:nvPr/>
        </p:nvPicPr>
        <p:blipFill rotWithShape="1">
          <a:blip r:embed="rId3">
            <a:alphaModFix/>
          </a:blip>
          <a:srcRect b="0" l="0" r="0" t="0"/>
          <a:stretch/>
        </p:blipFill>
        <p:spPr>
          <a:xfrm>
            <a:off x="6820933" y="2944300"/>
            <a:ext cx="1847850" cy="1333500"/>
          </a:xfrm>
          <a:prstGeom prst="rect">
            <a:avLst/>
          </a:prstGeom>
          <a:noFill/>
          <a:ln>
            <a:noFill/>
          </a:ln>
        </p:spPr>
      </p:pic>
      <p:pic>
        <p:nvPicPr>
          <p:cNvPr id="532" name="Google Shape;532;p33"/>
          <p:cNvPicPr preferRelativeResize="0"/>
          <p:nvPr/>
        </p:nvPicPr>
        <p:blipFill rotWithShape="1">
          <a:blip r:embed="rId4">
            <a:alphaModFix/>
          </a:blip>
          <a:srcRect b="0" l="0" r="0" t="0"/>
          <a:stretch/>
        </p:blipFill>
        <p:spPr>
          <a:xfrm>
            <a:off x="6367749" y="2199199"/>
            <a:ext cx="2190866" cy="12235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4"/>
          <p:cNvSpPr txBox="1"/>
          <p:nvPr>
            <p:ph type="title"/>
          </p:nvPr>
        </p:nvSpPr>
        <p:spPr>
          <a:xfrm>
            <a:off x="814275" y="366450"/>
            <a:ext cx="5492400" cy="402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000"/>
              <a:buNone/>
            </a:pPr>
            <a:r>
              <a:rPr lang="en-US"/>
              <a:t>ASIGNATURAS CORRELATIVAS</a:t>
            </a:r>
            <a:endParaRPr/>
          </a:p>
        </p:txBody>
      </p:sp>
      <p:sp>
        <p:nvSpPr>
          <p:cNvPr id="150" name="Google Shape;150;p4"/>
          <p:cNvSpPr txBox="1"/>
          <p:nvPr>
            <p:ph idx="1" type="body"/>
          </p:nvPr>
        </p:nvSpPr>
        <p:spPr>
          <a:xfrm>
            <a:off x="90000" y="857250"/>
            <a:ext cx="8896800" cy="40950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600"/>
              </a:spcBef>
              <a:spcAft>
                <a:spcPts val="0"/>
              </a:spcAft>
              <a:buSzPts val="2400"/>
              <a:buNone/>
            </a:pPr>
            <a:r>
              <a:rPr b="1" lang="en-US" sz="2000">
                <a:solidFill>
                  <a:schemeClr val="accent5"/>
                </a:solidFill>
                <a:highlight>
                  <a:schemeClr val="lt1"/>
                </a:highlight>
                <a:latin typeface="Roboto Condensed"/>
                <a:ea typeface="Roboto Condensed"/>
                <a:cs typeface="Roboto Condensed"/>
                <a:sym typeface="Roboto Condensed"/>
              </a:rPr>
              <a:t>MATERIAS APROBADAS al turno Febrero - Marzo de 2024:</a:t>
            </a:r>
            <a:endParaRPr b="1">
              <a:solidFill>
                <a:schemeClr val="accent5"/>
              </a:solidFill>
              <a:highlight>
                <a:schemeClr val="lt1"/>
              </a:highlight>
              <a:latin typeface="Roboto Condensed"/>
              <a:ea typeface="Roboto Condensed"/>
              <a:cs typeface="Roboto Condensed"/>
              <a:sym typeface="Roboto Condensed"/>
            </a:endParaRPr>
          </a:p>
          <a:p>
            <a:pPr indent="-317500" lvl="0" marL="457200" rtl="0" algn="l">
              <a:lnSpc>
                <a:spcPct val="100000"/>
              </a:lnSpc>
              <a:spcBef>
                <a:spcPts val="60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Psicología Social y Comunitaria (3er. Año)     (y sus correlatividades anteriores según Plan de Estudios)</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Historia y Epistemología de la Psicología (4to. Año)     (y sus correlatividades anteriores según Plan de Estudios)</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Evaluación y Psicodiagnóstico (4to. Año)     (y sus correlatividades anteriores según Plan de Estudios)</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Psicoanálisis y Psicopatología (4to. Año)     (y sus correlatividades anteriores según Plan de Estudios)</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Psicopatología y Neurofarmacología (4to. Año)     (y sus correlatividades anteriores según Plan de Estudios)</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u="sng">
                <a:solidFill>
                  <a:srgbClr val="21304A"/>
                </a:solidFill>
                <a:latin typeface="Roboto Condensed"/>
                <a:ea typeface="Roboto Condensed"/>
                <a:cs typeface="Roboto Condensed"/>
                <a:sym typeface="Roboto Condensed"/>
              </a:rPr>
              <a:t>2 materias de 5to. año</a:t>
            </a:r>
            <a:r>
              <a:rPr b="1" lang="en-US" sz="1400">
                <a:solidFill>
                  <a:srgbClr val="21304A"/>
                </a:solidFill>
                <a:latin typeface="Roboto Condensed"/>
                <a:ea typeface="Roboto Condensed"/>
                <a:cs typeface="Roboto Condensed"/>
                <a:sym typeface="Roboto Condensed"/>
              </a:rPr>
              <a:t>, una de ellas deberá ser Salud Pública y Salud Mental y se sugiere que la otra asignatura sea afín a una de las áreas de formación e intervención del Psicólogx, acorde a la Práctica a seleccionar:</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Clínica Educacional</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Social-Comunitaria</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Jurídico-Forense</a:t>
            </a:r>
            <a:endParaRPr b="1" sz="1400">
              <a:solidFill>
                <a:srgbClr val="21304A"/>
              </a:solidFill>
              <a:latin typeface="Roboto Condensed"/>
              <a:ea typeface="Roboto Condensed"/>
              <a:cs typeface="Roboto Condensed"/>
              <a:sym typeface="Roboto Condensed"/>
            </a:endParaRPr>
          </a:p>
          <a:p>
            <a:pPr indent="-317500" lvl="0" marL="457200" rtl="0" algn="l">
              <a:lnSpc>
                <a:spcPct val="100000"/>
              </a:lnSpc>
              <a:spcBef>
                <a:spcPts val="0"/>
              </a:spcBef>
              <a:spcAft>
                <a:spcPts val="0"/>
              </a:spcAft>
              <a:buClr>
                <a:srgbClr val="21304A"/>
              </a:buClr>
              <a:buSzPts val="1400"/>
              <a:buFont typeface="Roboto Condensed"/>
              <a:buAutoNum type="arabicPeriod"/>
            </a:pPr>
            <a:r>
              <a:rPr b="1" lang="en-US" sz="1400">
                <a:solidFill>
                  <a:srgbClr val="21304A"/>
                </a:solidFill>
                <a:latin typeface="Roboto Condensed"/>
                <a:ea typeface="Roboto Condensed"/>
                <a:cs typeface="Roboto Condensed"/>
                <a:sym typeface="Roboto Condensed"/>
              </a:rPr>
              <a:t>Organizacional-Laboral-Institucional</a:t>
            </a:r>
            <a:endParaRPr b="1" sz="400">
              <a:solidFill>
                <a:srgbClr val="21304A"/>
              </a:solidFill>
              <a:latin typeface="Roboto Condensed"/>
              <a:ea typeface="Roboto Condensed"/>
              <a:cs typeface="Roboto Condensed"/>
              <a:sym typeface="Roboto Condensed"/>
            </a:endParaRPr>
          </a:p>
          <a:p>
            <a:pPr indent="-228600" lvl="0" marL="457200" rtl="0" algn="l">
              <a:lnSpc>
                <a:spcPct val="100000"/>
              </a:lnSpc>
              <a:spcBef>
                <a:spcPts val="600"/>
              </a:spcBef>
              <a:spcAft>
                <a:spcPts val="0"/>
              </a:spcAft>
              <a:buSzPts val="2400"/>
              <a:buNone/>
            </a:pPr>
            <a:r>
              <a:rPr b="1" lang="en-US" sz="1500" u="sng">
                <a:solidFill>
                  <a:srgbClr val="FF9800"/>
                </a:solidFill>
                <a:latin typeface="Roboto Condensed"/>
                <a:ea typeface="Roboto Condensed"/>
                <a:cs typeface="Roboto Condensed"/>
                <a:sym typeface="Roboto Condensed"/>
              </a:rPr>
              <a:t>Asignaturas regularizadas vigentes al año académico 2024:</a:t>
            </a:r>
            <a:endParaRPr b="1" sz="1500" u="sng">
              <a:solidFill>
                <a:srgbClr val="FF9800"/>
              </a:solidFill>
              <a:latin typeface="Roboto Condensed"/>
              <a:ea typeface="Roboto Condensed"/>
              <a:cs typeface="Roboto Condensed"/>
              <a:sym typeface="Roboto Condensed"/>
            </a:endParaRPr>
          </a:p>
          <a:p>
            <a:pPr indent="-304800" lvl="0" marL="457200" rtl="0" algn="l">
              <a:lnSpc>
                <a:spcPct val="100000"/>
              </a:lnSpc>
              <a:spcBef>
                <a:spcPts val="600"/>
              </a:spcBef>
              <a:spcAft>
                <a:spcPts val="0"/>
              </a:spcAft>
              <a:buClr>
                <a:srgbClr val="21304A"/>
              </a:buClr>
              <a:buSzPts val="1200"/>
              <a:buFont typeface="Roboto Condensed"/>
              <a:buAutoNum type="arabicPeriod"/>
            </a:pPr>
            <a:r>
              <a:rPr b="1" lang="en-US" sz="1200">
                <a:solidFill>
                  <a:srgbClr val="21304A"/>
                </a:solidFill>
                <a:latin typeface="Roboto Condensed"/>
                <a:ea typeface="Roboto Condensed"/>
                <a:cs typeface="Roboto Condensed"/>
                <a:sym typeface="Roboto Condensed"/>
              </a:rPr>
              <a:t>Organizaciones e Instituciones (4to. año)</a:t>
            </a:r>
            <a:endParaRPr b="1" sz="1200">
              <a:solidFill>
                <a:srgbClr val="21304A"/>
              </a:solidFill>
              <a:latin typeface="Roboto Condensed"/>
              <a:ea typeface="Roboto Condensed"/>
              <a:cs typeface="Roboto Condensed"/>
              <a:sym typeface="Roboto Condensed"/>
            </a:endParaRPr>
          </a:p>
          <a:p>
            <a:pPr indent="-304800" lvl="0" marL="457200" rtl="0" algn="l">
              <a:lnSpc>
                <a:spcPct val="100000"/>
              </a:lnSpc>
              <a:spcBef>
                <a:spcPts val="0"/>
              </a:spcBef>
              <a:spcAft>
                <a:spcPts val="0"/>
              </a:spcAft>
              <a:buClr>
                <a:srgbClr val="21304A"/>
              </a:buClr>
              <a:buSzPts val="1200"/>
              <a:buFont typeface="Roboto Condensed"/>
              <a:buAutoNum type="arabicPeriod"/>
            </a:pPr>
            <a:r>
              <a:rPr b="1" lang="en-US" sz="1200">
                <a:solidFill>
                  <a:srgbClr val="21304A"/>
                </a:solidFill>
                <a:latin typeface="Roboto Condensed"/>
                <a:ea typeface="Roboto Condensed"/>
                <a:cs typeface="Roboto Condensed"/>
                <a:sym typeface="Roboto Condensed"/>
              </a:rPr>
              <a:t>Psicología del Lenguaje y del Desarrollo (4to. año)</a:t>
            </a:r>
            <a:endParaRPr b="1" sz="1200">
              <a:solidFill>
                <a:srgbClr val="21304A"/>
              </a:solidFill>
              <a:latin typeface="Roboto Condensed"/>
              <a:ea typeface="Roboto Condensed"/>
              <a:cs typeface="Roboto Condensed"/>
              <a:sym typeface="Roboto Condensed"/>
            </a:endParaRPr>
          </a:p>
          <a:p>
            <a:pPr indent="-304800" lvl="0" marL="457200" rtl="0" algn="l">
              <a:lnSpc>
                <a:spcPct val="100000"/>
              </a:lnSpc>
              <a:spcBef>
                <a:spcPts val="0"/>
              </a:spcBef>
              <a:spcAft>
                <a:spcPts val="0"/>
              </a:spcAft>
              <a:buClr>
                <a:srgbClr val="21304A"/>
              </a:buClr>
              <a:buSzPts val="1200"/>
              <a:buFont typeface="Roboto Condensed"/>
              <a:buAutoNum type="arabicPeriod"/>
            </a:pPr>
            <a:r>
              <a:rPr b="1" lang="en-US" sz="1200">
                <a:solidFill>
                  <a:srgbClr val="21304A"/>
                </a:solidFill>
                <a:latin typeface="Roboto Condensed"/>
                <a:ea typeface="Roboto Condensed"/>
                <a:cs typeface="Roboto Condensed"/>
                <a:sym typeface="Roboto Condensed"/>
              </a:rPr>
              <a:t>Todas las materias correspondientes al 5to. Año de la Carrera de Psicología según el Plan vigente Res. No.383/2022 CD</a:t>
            </a:r>
            <a:endParaRPr b="1" sz="1200">
              <a:solidFill>
                <a:srgbClr val="21304A"/>
              </a:solidFill>
              <a:latin typeface="Roboto Condensed"/>
              <a:ea typeface="Roboto Condensed"/>
              <a:cs typeface="Roboto Condensed"/>
              <a:sym typeface="Roboto Condensed"/>
            </a:endParaRPr>
          </a:p>
          <a:p>
            <a:pPr indent="-228600" lvl="0" marL="457200" rtl="0" algn="l">
              <a:lnSpc>
                <a:spcPct val="100000"/>
              </a:lnSpc>
              <a:spcBef>
                <a:spcPts val="600"/>
              </a:spcBef>
              <a:spcAft>
                <a:spcPts val="0"/>
              </a:spcAft>
              <a:buSzPts val="2400"/>
              <a:buNone/>
            </a:pPr>
            <a:r>
              <a:t/>
            </a:r>
            <a:endParaRPr b="1" sz="1200">
              <a:solidFill>
                <a:srgbClr val="21304A"/>
              </a:solidFill>
              <a:latin typeface="Roboto Condensed"/>
              <a:ea typeface="Roboto Condensed"/>
              <a:cs typeface="Roboto Condensed"/>
              <a:sym typeface="Roboto Condensed"/>
            </a:endParaRPr>
          </a:p>
        </p:txBody>
      </p:sp>
      <p:sp>
        <p:nvSpPr>
          <p:cNvPr id="151" name="Google Shape;151;p4"/>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5"/>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a:t>INSCRIPCIÓN AL AÑO ACADÉMICO 2024</a:t>
            </a:r>
            <a:endParaRPr/>
          </a:p>
        </p:txBody>
      </p:sp>
      <p:sp>
        <p:nvSpPr>
          <p:cNvPr id="157" name="Google Shape;157;p5"/>
          <p:cNvSpPr txBox="1"/>
          <p:nvPr>
            <p:ph idx="1" type="body"/>
          </p:nvPr>
        </p:nvSpPr>
        <p:spPr>
          <a:xfrm>
            <a:off x="209775" y="1348025"/>
            <a:ext cx="8391600" cy="35199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Font typeface="Roboto Condensed"/>
              <a:buChar char="▰"/>
            </a:pPr>
            <a:r>
              <a:rPr b="1" lang="en-US" sz="1600">
                <a:highlight>
                  <a:srgbClr val="00FF00"/>
                </a:highlight>
                <a:latin typeface="Roboto Condensed"/>
                <a:ea typeface="Roboto Condensed"/>
                <a:cs typeface="Roboto Condensed"/>
                <a:sym typeface="Roboto Condensed"/>
              </a:rPr>
              <a:t>Al </a:t>
            </a:r>
            <a:r>
              <a:rPr b="1" lang="en-US" sz="1600" u="sng">
                <a:highlight>
                  <a:srgbClr val="00FF00"/>
                </a:highlight>
                <a:latin typeface="Roboto Condensed"/>
                <a:ea typeface="Roboto Condensed"/>
                <a:cs typeface="Roboto Condensed"/>
                <a:sym typeface="Roboto Condensed"/>
              </a:rPr>
              <a:t>1 de ABRIL de 2024 </a:t>
            </a:r>
            <a:r>
              <a:rPr b="1" lang="en-US" sz="1600">
                <a:highlight>
                  <a:srgbClr val="00FF00"/>
                </a:highlight>
                <a:latin typeface="Roboto Condensed"/>
                <a:ea typeface="Roboto Condensed"/>
                <a:cs typeface="Roboto Condensed"/>
                <a:sym typeface="Roboto Condensed"/>
              </a:rPr>
              <a:t>deberá tener:</a:t>
            </a:r>
            <a:endParaRPr b="1">
              <a:highlight>
                <a:srgbClr val="00FF00"/>
              </a:highlight>
              <a:latin typeface="Roboto Condensed"/>
              <a:ea typeface="Roboto Condensed"/>
              <a:cs typeface="Roboto Condensed"/>
              <a:sym typeface="Roboto Condensed"/>
            </a:endParaRPr>
          </a:p>
          <a:p>
            <a:pPr indent="-457200" lvl="0" marL="558800" rtl="0" algn="l">
              <a:lnSpc>
                <a:spcPct val="100000"/>
              </a:lnSpc>
              <a:spcBef>
                <a:spcPts val="600"/>
              </a:spcBef>
              <a:spcAft>
                <a:spcPts val="0"/>
              </a:spcAft>
              <a:buSzPts val="2000"/>
              <a:buFont typeface="Arial"/>
              <a:buAutoNum type="arabicPeriod"/>
            </a:pPr>
            <a:r>
              <a:rPr b="1" lang="en-US" sz="1600">
                <a:latin typeface="Roboto Condensed"/>
                <a:ea typeface="Roboto Condensed"/>
                <a:cs typeface="Roboto Condensed"/>
                <a:sym typeface="Roboto Condensed"/>
              </a:rPr>
              <a:t>REGULARIZADO TODO 5° Año de la carrera</a:t>
            </a:r>
            <a:endParaRPr b="1">
              <a:latin typeface="Roboto Condensed"/>
              <a:ea typeface="Roboto Condensed"/>
              <a:cs typeface="Roboto Condensed"/>
              <a:sym typeface="Roboto Condensed"/>
            </a:endParaRPr>
          </a:p>
          <a:p>
            <a:pPr indent="-457200" lvl="0" marL="558800" rtl="0" algn="l">
              <a:lnSpc>
                <a:spcPct val="100000"/>
              </a:lnSpc>
              <a:spcBef>
                <a:spcPts val="600"/>
              </a:spcBef>
              <a:spcAft>
                <a:spcPts val="0"/>
              </a:spcAft>
              <a:buSzPts val="2000"/>
              <a:buFont typeface="Arial"/>
              <a:buAutoNum type="arabicPeriod"/>
            </a:pPr>
            <a:r>
              <a:rPr b="1" lang="en-US" sz="1600">
                <a:latin typeface="Roboto Condensed"/>
                <a:ea typeface="Roboto Condensed"/>
                <a:cs typeface="Roboto Condensed"/>
                <a:sym typeface="Roboto Condensed"/>
              </a:rPr>
              <a:t>APROBADAS 2 (DOS) asignaturas, como mínimo, pertenecientes al Quinto Año de la carrera: </a:t>
            </a:r>
            <a:endParaRPr b="1">
              <a:latin typeface="Roboto Condensed"/>
              <a:ea typeface="Roboto Condensed"/>
              <a:cs typeface="Roboto Condensed"/>
              <a:sym typeface="Roboto Condensed"/>
            </a:endParaRPr>
          </a:p>
          <a:p>
            <a:pPr indent="0" lvl="4" marL="1930400" rtl="0" algn="l">
              <a:lnSpc>
                <a:spcPct val="100000"/>
              </a:lnSpc>
              <a:spcBef>
                <a:spcPts val="1000"/>
              </a:spcBef>
              <a:spcAft>
                <a:spcPts val="0"/>
              </a:spcAft>
              <a:buSzPts val="2000"/>
              <a:buNone/>
            </a:pPr>
            <a:r>
              <a:rPr b="1" lang="en-US" sz="1600">
                <a:latin typeface="Roboto Condensed"/>
                <a:ea typeface="Roboto Condensed"/>
                <a:cs typeface="Roboto Condensed"/>
                <a:sym typeface="Roboto Condensed"/>
              </a:rPr>
              <a:t>1) Salud Pública y Salud Mental. </a:t>
            </a:r>
            <a:endParaRPr b="1">
              <a:latin typeface="Roboto Condensed"/>
              <a:ea typeface="Roboto Condensed"/>
              <a:cs typeface="Roboto Condensed"/>
              <a:sym typeface="Roboto Condensed"/>
            </a:endParaRPr>
          </a:p>
          <a:p>
            <a:pPr indent="0" lvl="4" marL="1930400" rtl="0" algn="just">
              <a:lnSpc>
                <a:spcPct val="100000"/>
              </a:lnSpc>
              <a:spcBef>
                <a:spcPts val="1000"/>
              </a:spcBef>
              <a:spcAft>
                <a:spcPts val="0"/>
              </a:spcAft>
              <a:buSzPts val="2000"/>
              <a:buNone/>
            </a:pPr>
            <a:r>
              <a:rPr b="1" lang="en-US" sz="1600">
                <a:latin typeface="Roboto Condensed"/>
                <a:ea typeface="Roboto Condensed"/>
                <a:cs typeface="Roboto Condensed"/>
                <a:sym typeface="Roboto Condensed"/>
              </a:rPr>
              <a:t>2)  Otra a elección (puede ser cualquiera de 5° año)</a:t>
            </a:r>
            <a:endParaRPr b="1">
              <a:latin typeface="Roboto Condensed"/>
              <a:ea typeface="Roboto Condensed"/>
              <a:cs typeface="Roboto Condensed"/>
              <a:sym typeface="Roboto Condensed"/>
            </a:endParaRPr>
          </a:p>
          <a:p>
            <a:pPr indent="0" lvl="4" marL="571500" rtl="0" algn="just">
              <a:lnSpc>
                <a:spcPct val="100000"/>
              </a:lnSpc>
              <a:spcBef>
                <a:spcPts val="1000"/>
              </a:spcBef>
              <a:spcAft>
                <a:spcPts val="0"/>
              </a:spcAft>
              <a:buSzPts val="2000"/>
              <a:buNone/>
            </a:pPr>
            <a:r>
              <a:rPr b="1" lang="en-US" sz="200">
                <a:latin typeface="Roboto Condensed"/>
                <a:ea typeface="Roboto Condensed"/>
                <a:cs typeface="Roboto Condensed"/>
                <a:sym typeface="Roboto Condensed"/>
              </a:rPr>
              <a:t>.</a:t>
            </a:r>
            <a:br>
              <a:rPr b="1" lang="en-US" sz="1600">
                <a:latin typeface="Roboto Condensed"/>
                <a:ea typeface="Roboto Condensed"/>
                <a:cs typeface="Roboto Condensed"/>
                <a:sym typeface="Roboto Condensed"/>
              </a:rPr>
            </a:br>
            <a:r>
              <a:rPr b="1" i="1" lang="en-US" sz="1600">
                <a:latin typeface="Roboto Condensed"/>
                <a:ea typeface="Roboto Condensed"/>
                <a:cs typeface="Roboto Condensed"/>
                <a:sym typeface="Roboto Condensed"/>
              </a:rPr>
              <a:t>Se sugiere que la otra asignatura sea la que corresponda a una de las áreas de formación e intervención del/la Psicólogo/a</a:t>
            </a:r>
            <a:r>
              <a:rPr b="1" lang="en-US" sz="1600">
                <a:latin typeface="Roboto Condensed"/>
                <a:ea typeface="Roboto Condensed"/>
                <a:cs typeface="Roboto Condensed"/>
                <a:sym typeface="Roboto Condensed"/>
              </a:rPr>
              <a:t>: </a:t>
            </a:r>
            <a:endParaRPr b="1" sz="1600">
              <a:latin typeface="Roboto Condensed"/>
              <a:ea typeface="Roboto Condensed"/>
              <a:cs typeface="Roboto Condensed"/>
              <a:sym typeface="Roboto Condensed"/>
            </a:endParaRPr>
          </a:p>
          <a:p>
            <a:pPr indent="0" lvl="4" marL="1930400" rtl="0" algn="just">
              <a:lnSpc>
                <a:spcPct val="100000"/>
              </a:lnSpc>
              <a:spcBef>
                <a:spcPts val="1000"/>
              </a:spcBef>
              <a:spcAft>
                <a:spcPts val="0"/>
              </a:spcAft>
              <a:buSzPts val="2000"/>
              <a:buNone/>
            </a:pPr>
            <a:r>
              <a:rPr b="1" lang="en-US" sz="1600">
                <a:latin typeface="Roboto Condensed"/>
                <a:ea typeface="Roboto Condensed"/>
                <a:cs typeface="Roboto Condensed"/>
                <a:sym typeface="Roboto Condensed"/>
              </a:rPr>
              <a:t>Clínico, Educacional, Social-Comunitario, Jurídico-Forense, Organizacional-Laboral-Institucional.</a:t>
            </a:r>
            <a:endParaRPr sz="1600"/>
          </a:p>
          <a:p>
            <a:pPr indent="-228600" lvl="0" marL="457200" rtl="0" algn="l">
              <a:lnSpc>
                <a:spcPct val="100000"/>
              </a:lnSpc>
              <a:spcBef>
                <a:spcPts val="600"/>
              </a:spcBef>
              <a:spcAft>
                <a:spcPts val="0"/>
              </a:spcAft>
              <a:buSzPts val="2000"/>
              <a:buNone/>
            </a:pPr>
            <a:r>
              <a:t/>
            </a:r>
            <a:endParaRPr/>
          </a:p>
        </p:txBody>
      </p:sp>
      <p:sp>
        <p:nvSpPr>
          <p:cNvPr id="158" name="Google Shape;158;p5"/>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6"/>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a:solidFill>
                  <a:schemeClr val="lt1"/>
                </a:solidFill>
              </a:rPr>
              <a:t>MODALIDAD DE TRABAJO EN LA FORMACIÓN</a:t>
            </a:r>
            <a:br>
              <a:rPr lang="en-US">
                <a:solidFill>
                  <a:schemeClr val="lt1"/>
                </a:solidFill>
              </a:rPr>
            </a:br>
            <a:r>
              <a:rPr lang="en-US">
                <a:solidFill>
                  <a:schemeClr val="lt1"/>
                </a:solidFill>
              </a:rPr>
              <a:t> (TEÓRICO – </a:t>
            </a:r>
            <a:r>
              <a:rPr lang="en-US"/>
              <a:t>PRÁCTICA</a:t>
            </a:r>
            <a:r>
              <a:rPr lang="en-US">
                <a:solidFill>
                  <a:schemeClr val="lt1"/>
                </a:solidFill>
              </a:rPr>
              <a:t>) </a:t>
            </a:r>
            <a:endParaRPr/>
          </a:p>
        </p:txBody>
      </p:sp>
      <p:sp>
        <p:nvSpPr>
          <p:cNvPr id="164" name="Google Shape;164;p6"/>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grpSp>
        <p:nvGrpSpPr>
          <p:cNvPr id="165" name="Google Shape;165;p6"/>
          <p:cNvGrpSpPr/>
          <p:nvPr/>
        </p:nvGrpSpPr>
        <p:grpSpPr>
          <a:xfrm>
            <a:off x="307844" y="634299"/>
            <a:ext cx="318264" cy="282756"/>
            <a:chOff x="5292575" y="3681900"/>
            <a:chExt cx="420150" cy="373275"/>
          </a:xfrm>
        </p:grpSpPr>
        <p:sp>
          <p:nvSpPr>
            <p:cNvPr id="166" name="Google Shape;166;p6"/>
            <p:cNvSpPr/>
            <p:nvPr/>
          </p:nvSpPr>
          <p:spPr>
            <a:xfrm>
              <a:off x="5292575" y="3706875"/>
              <a:ext cx="420150" cy="266700"/>
            </a:xfrm>
            <a:custGeom>
              <a:rect b="b" l="l" r="r" t="t"/>
              <a:pathLst>
                <a:path extrusionOk="0" fill="none" h="10668" w="16806">
                  <a:moveTo>
                    <a:pt x="16319" y="0"/>
                  </a:moveTo>
                  <a:lnTo>
                    <a:pt x="488" y="0"/>
                  </a:lnTo>
                  <a:lnTo>
                    <a:pt x="488" y="0"/>
                  </a:lnTo>
                  <a:lnTo>
                    <a:pt x="390" y="0"/>
                  </a:lnTo>
                  <a:lnTo>
                    <a:pt x="293" y="25"/>
                  </a:lnTo>
                  <a:lnTo>
                    <a:pt x="196" y="73"/>
                  </a:lnTo>
                  <a:lnTo>
                    <a:pt x="123" y="146"/>
                  </a:lnTo>
                  <a:lnTo>
                    <a:pt x="74" y="219"/>
                  </a:lnTo>
                  <a:lnTo>
                    <a:pt x="25" y="292"/>
                  </a:lnTo>
                  <a:lnTo>
                    <a:pt x="1" y="390"/>
                  </a:lnTo>
                  <a:lnTo>
                    <a:pt x="1" y="487"/>
                  </a:lnTo>
                  <a:lnTo>
                    <a:pt x="1" y="10181"/>
                  </a:lnTo>
                  <a:lnTo>
                    <a:pt x="1" y="10181"/>
                  </a:lnTo>
                  <a:lnTo>
                    <a:pt x="1" y="10278"/>
                  </a:lnTo>
                  <a:lnTo>
                    <a:pt x="25" y="10375"/>
                  </a:lnTo>
                  <a:lnTo>
                    <a:pt x="74" y="10448"/>
                  </a:lnTo>
                  <a:lnTo>
                    <a:pt x="123" y="10522"/>
                  </a:lnTo>
                  <a:lnTo>
                    <a:pt x="196" y="10570"/>
                  </a:lnTo>
                  <a:lnTo>
                    <a:pt x="293" y="10619"/>
                  </a:lnTo>
                  <a:lnTo>
                    <a:pt x="390" y="10643"/>
                  </a:lnTo>
                  <a:lnTo>
                    <a:pt x="488" y="10668"/>
                  </a:lnTo>
                  <a:lnTo>
                    <a:pt x="16319" y="10668"/>
                  </a:lnTo>
                  <a:lnTo>
                    <a:pt x="16319" y="10668"/>
                  </a:lnTo>
                  <a:lnTo>
                    <a:pt x="16416" y="10643"/>
                  </a:lnTo>
                  <a:lnTo>
                    <a:pt x="16513" y="10619"/>
                  </a:lnTo>
                  <a:lnTo>
                    <a:pt x="16611" y="10570"/>
                  </a:lnTo>
                  <a:lnTo>
                    <a:pt x="16684" y="10522"/>
                  </a:lnTo>
                  <a:lnTo>
                    <a:pt x="16733" y="10448"/>
                  </a:lnTo>
                  <a:lnTo>
                    <a:pt x="16781" y="10375"/>
                  </a:lnTo>
                  <a:lnTo>
                    <a:pt x="16806" y="10278"/>
                  </a:lnTo>
                  <a:lnTo>
                    <a:pt x="16806" y="10181"/>
                  </a:lnTo>
                  <a:lnTo>
                    <a:pt x="16806" y="487"/>
                  </a:lnTo>
                  <a:lnTo>
                    <a:pt x="16806" y="487"/>
                  </a:lnTo>
                  <a:lnTo>
                    <a:pt x="16806" y="390"/>
                  </a:lnTo>
                  <a:lnTo>
                    <a:pt x="16781" y="292"/>
                  </a:lnTo>
                  <a:lnTo>
                    <a:pt x="16733" y="219"/>
                  </a:lnTo>
                  <a:lnTo>
                    <a:pt x="16684" y="146"/>
                  </a:lnTo>
                  <a:lnTo>
                    <a:pt x="16611" y="73"/>
                  </a:lnTo>
                  <a:lnTo>
                    <a:pt x="16513" y="25"/>
                  </a:lnTo>
                  <a:lnTo>
                    <a:pt x="16416" y="0"/>
                  </a:lnTo>
                  <a:lnTo>
                    <a:pt x="16319" y="0"/>
                  </a:lnTo>
                  <a:lnTo>
                    <a:pt x="16319"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6"/>
            <p:cNvSpPr/>
            <p:nvPr/>
          </p:nvSpPr>
          <p:spPr>
            <a:xfrm>
              <a:off x="5490475" y="3681900"/>
              <a:ext cx="24375" cy="25000"/>
            </a:xfrm>
            <a:custGeom>
              <a:rect b="b" l="l" r="r" t="t"/>
              <a:pathLst>
                <a:path extrusionOk="0" fill="none" h="1000" w="975">
                  <a:moveTo>
                    <a:pt x="974" y="999"/>
                  </a:moveTo>
                  <a:lnTo>
                    <a:pt x="974" y="488"/>
                  </a:lnTo>
                  <a:lnTo>
                    <a:pt x="974" y="488"/>
                  </a:lnTo>
                  <a:lnTo>
                    <a:pt x="974" y="390"/>
                  </a:lnTo>
                  <a:lnTo>
                    <a:pt x="926" y="293"/>
                  </a:lnTo>
                  <a:lnTo>
                    <a:pt x="901" y="220"/>
                  </a:lnTo>
                  <a:lnTo>
                    <a:pt x="828" y="147"/>
                  </a:lnTo>
                  <a:lnTo>
                    <a:pt x="755" y="74"/>
                  </a:lnTo>
                  <a:lnTo>
                    <a:pt x="682" y="49"/>
                  </a:lnTo>
                  <a:lnTo>
                    <a:pt x="585" y="1"/>
                  </a:lnTo>
                  <a:lnTo>
                    <a:pt x="487" y="1"/>
                  </a:lnTo>
                  <a:lnTo>
                    <a:pt x="487" y="1"/>
                  </a:lnTo>
                  <a:lnTo>
                    <a:pt x="390" y="1"/>
                  </a:lnTo>
                  <a:lnTo>
                    <a:pt x="292" y="49"/>
                  </a:lnTo>
                  <a:lnTo>
                    <a:pt x="219" y="74"/>
                  </a:lnTo>
                  <a:lnTo>
                    <a:pt x="146" y="147"/>
                  </a:lnTo>
                  <a:lnTo>
                    <a:pt x="73" y="220"/>
                  </a:lnTo>
                  <a:lnTo>
                    <a:pt x="49" y="293"/>
                  </a:lnTo>
                  <a:lnTo>
                    <a:pt x="0" y="390"/>
                  </a:lnTo>
                  <a:lnTo>
                    <a:pt x="0" y="488"/>
                  </a:lnTo>
                  <a:lnTo>
                    <a:pt x="0" y="999"/>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6"/>
            <p:cNvSpPr/>
            <p:nvPr/>
          </p:nvSpPr>
          <p:spPr>
            <a:xfrm>
              <a:off x="5358350" y="3973550"/>
              <a:ext cx="60900" cy="81625"/>
            </a:xfrm>
            <a:custGeom>
              <a:rect b="b" l="l" r="r" t="t"/>
              <a:pathLst>
                <a:path extrusionOk="0" fill="none" h="3265" w="2436">
                  <a:moveTo>
                    <a:pt x="1340" y="1"/>
                  </a:moveTo>
                  <a:lnTo>
                    <a:pt x="49" y="2558"/>
                  </a:lnTo>
                  <a:lnTo>
                    <a:pt x="49" y="2558"/>
                  </a:lnTo>
                  <a:lnTo>
                    <a:pt x="24" y="2631"/>
                  </a:lnTo>
                  <a:lnTo>
                    <a:pt x="0" y="2728"/>
                  </a:lnTo>
                  <a:lnTo>
                    <a:pt x="0" y="2826"/>
                  </a:lnTo>
                  <a:lnTo>
                    <a:pt x="24" y="2923"/>
                  </a:lnTo>
                  <a:lnTo>
                    <a:pt x="73" y="2996"/>
                  </a:lnTo>
                  <a:lnTo>
                    <a:pt x="122" y="3094"/>
                  </a:lnTo>
                  <a:lnTo>
                    <a:pt x="195" y="3142"/>
                  </a:lnTo>
                  <a:lnTo>
                    <a:pt x="268" y="3215"/>
                  </a:lnTo>
                  <a:lnTo>
                    <a:pt x="268" y="3215"/>
                  </a:lnTo>
                  <a:lnTo>
                    <a:pt x="390" y="3240"/>
                  </a:lnTo>
                  <a:lnTo>
                    <a:pt x="487" y="3264"/>
                  </a:lnTo>
                  <a:lnTo>
                    <a:pt x="487" y="3264"/>
                  </a:lnTo>
                  <a:lnTo>
                    <a:pt x="633" y="3240"/>
                  </a:lnTo>
                  <a:lnTo>
                    <a:pt x="755" y="3191"/>
                  </a:lnTo>
                  <a:lnTo>
                    <a:pt x="853" y="3094"/>
                  </a:lnTo>
                  <a:lnTo>
                    <a:pt x="926" y="2996"/>
                  </a:lnTo>
                  <a:lnTo>
                    <a:pt x="2436"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 name="Google Shape;169;p6"/>
            <p:cNvSpPr/>
            <p:nvPr/>
          </p:nvSpPr>
          <p:spPr>
            <a:xfrm>
              <a:off x="5586050" y="3973550"/>
              <a:ext cx="60925" cy="81625"/>
            </a:xfrm>
            <a:custGeom>
              <a:rect b="b" l="l" r="r" t="t"/>
              <a:pathLst>
                <a:path extrusionOk="0" fill="none" h="3265" w="2437">
                  <a:moveTo>
                    <a:pt x="1" y="1"/>
                  </a:moveTo>
                  <a:lnTo>
                    <a:pt x="1511" y="2996"/>
                  </a:lnTo>
                  <a:lnTo>
                    <a:pt x="1511" y="2996"/>
                  </a:lnTo>
                  <a:lnTo>
                    <a:pt x="1584" y="3094"/>
                  </a:lnTo>
                  <a:lnTo>
                    <a:pt x="1681" y="3191"/>
                  </a:lnTo>
                  <a:lnTo>
                    <a:pt x="1803" y="3240"/>
                  </a:lnTo>
                  <a:lnTo>
                    <a:pt x="1949" y="3264"/>
                  </a:lnTo>
                  <a:lnTo>
                    <a:pt x="1949" y="3264"/>
                  </a:lnTo>
                  <a:lnTo>
                    <a:pt x="2047" y="3240"/>
                  </a:lnTo>
                  <a:lnTo>
                    <a:pt x="2168" y="3215"/>
                  </a:lnTo>
                  <a:lnTo>
                    <a:pt x="2168" y="3215"/>
                  </a:lnTo>
                  <a:lnTo>
                    <a:pt x="2241" y="3142"/>
                  </a:lnTo>
                  <a:lnTo>
                    <a:pt x="2315" y="3094"/>
                  </a:lnTo>
                  <a:lnTo>
                    <a:pt x="2363" y="2996"/>
                  </a:lnTo>
                  <a:lnTo>
                    <a:pt x="2412" y="2923"/>
                  </a:lnTo>
                  <a:lnTo>
                    <a:pt x="2436" y="2826"/>
                  </a:lnTo>
                  <a:lnTo>
                    <a:pt x="2436" y="2728"/>
                  </a:lnTo>
                  <a:lnTo>
                    <a:pt x="2412" y="2631"/>
                  </a:lnTo>
                  <a:lnTo>
                    <a:pt x="2388" y="2558"/>
                  </a:lnTo>
                  <a:lnTo>
                    <a:pt x="1097"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6"/>
            <p:cNvSpPr/>
            <p:nvPr/>
          </p:nvSpPr>
          <p:spPr>
            <a:xfrm>
              <a:off x="5316925" y="3731225"/>
              <a:ext cx="371450" cy="218000"/>
            </a:xfrm>
            <a:custGeom>
              <a:rect b="b" l="l" r="r" t="t"/>
              <a:pathLst>
                <a:path extrusionOk="0" fill="none" h="8720" w="14858">
                  <a:moveTo>
                    <a:pt x="1" y="0"/>
                  </a:moveTo>
                  <a:lnTo>
                    <a:pt x="1" y="8719"/>
                  </a:lnTo>
                  <a:lnTo>
                    <a:pt x="14857" y="8719"/>
                  </a:lnTo>
                  <a:lnTo>
                    <a:pt x="14857" y="0"/>
                  </a:lnTo>
                  <a:lnTo>
                    <a:pt x="1"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6"/>
            <p:cNvSpPr/>
            <p:nvPr/>
          </p:nvSpPr>
          <p:spPr>
            <a:xfrm>
              <a:off x="5380250" y="3784800"/>
              <a:ext cx="230200" cy="115725"/>
            </a:xfrm>
            <a:custGeom>
              <a:rect b="b" l="l" r="r" t="t"/>
              <a:pathLst>
                <a:path extrusionOk="0" fill="none" h="4629" w="9208">
                  <a:moveTo>
                    <a:pt x="9207" y="1"/>
                  </a:moveTo>
                  <a:lnTo>
                    <a:pt x="5213" y="3995"/>
                  </a:lnTo>
                  <a:lnTo>
                    <a:pt x="5213" y="3995"/>
                  </a:lnTo>
                  <a:lnTo>
                    <a:pt x="5140" y="4044"/>
                  </a:lnTo>
                  <a:lnTo>
                    <a:pt x="5067" y="4092"/>
                  </a:lnTo>
                  <a:lnTo>
                    <a:pt x="4969" y="4117"/>
                  </a:lnTo>
                  <a:lnTo>
                    <a:pt x="4872" y="4141"/>
                  </a:lnTo>
                  <a:lnTo>
                    <a:pt x="4774" y="4117"/>
                  </a:lnTo>
                  <a:lnTo>
                    <a:pt x="4677" y="4092"/>
                  </a:lnTo>
                  <a:lnTo>
                    <a:pt x="4604" y="4044"/>
                  </a:lnTo>
                  <a:lnTo>
                    <a:pt x="4531" y="3995"/>
                  </a:lnTo>
                  <a:lnTo>
                    <a:pt x="2582" y="2046"/>
                  </a:lnTo>
                  <a:lnTo>
                    <a:pt x="1" y="4628"/>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6"/>
            <p:cNvSpPr/>
            <p:nvPr/>
          </p:nvSpPr>
          <p:spPr>
            <a:xfrm>
              <a:off x="5547700" y="3779925"/>
              <a:ext cx="68825" cy="68825"/>
            </a:xfrm>
            <a:custGeom>
              <a:rect b="b" l="l" r="r" t="t"/>
              <a:pathLst>
                <a:path extrusionOk="0" fill="none" h="2753" w="2753">
                  <a:moveTo>
                    <a:pt x="0" y="1"/>
                  </a:moveTo>
                  <a:lnTo>
                    <a:pt x="2265" y="1"/>
                  </a:lnTo>
                  <a:lnTo>
                    <a:pt x="2265" y="1"/>
                  </a:lnTo>
                  <a:lnTo>
                    <a:pt x="2363" y="1"/>
                  </a:lnTo>
                  <a:lnTo>
                    <a:pt x="2460" y="25"/>
                  </a:lnTo>
                  <a:lnTo>
                    <a:pt x="2533" y="74"/>
                  </a:lnTo>
                  <a:lnTo>
                    <a:pt x="2606" y="147"/>
                  </a:lnTo>
                  <a:lnTo>
                    <a:pt x="2680" y="220"/>
                  </a:lnTo>
                  <a:lnTo>
                    <a:pt x="2728" y="293"/>
                  </a:lnTo>
                  <a:lnTo>
                    <a:pt x="2753" y="390"/>
                  </a:lnTo>
                  <a:lnTo>
                    <a:pt x="2753" y="488"/>
                  </a:lnTo>
                  <a:lnTo>
                    <a:pt x="2753" y="275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3" name="Google Shape;173;p6"/>
          <p:cNvSpPr txBox="1"/>
          <p:nvPr/>
        </p:nvSpPr>
        <p:spPr>
          <a:xfrm>
            <a:off x="0" y="1295493"/>
            <a:ext cx="9000600" cy="766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chemeClr val="lt1"/>
              </a:buClr>
              <a:buSzPts val="2000"/>
              <a:buFont typeface="Roboto Condensed"/>
              <a:buNone/>
            </a:pPr>
            <a:r>
              <a:rPr b="1" i="0" lang="en-US" sz="2000" u="none" cap="none" strike="noStrike">
                <a:solidFill>
                  <a:schemeClr val="dk1"/>
                </a:solidFill>
                <a:latin typeface="Roboto Condensed"/>
                <a:ea typeface="Roboto Condensed"/>
                <a:cs typeface="Roboto Condensed"/>
                <a:sym typeface="Roboto Condensed"/>
              </a:rPr>
              <a:t>Teóricos, Ateneos Clínicos, Talleres, Trabajos Prácticos, otros.</a:t>
            </a:r>
            <a:br>
              <a:rPr b="1" i="0" lang="en-US" sz="2000" u="none" cap="none" strike="noStrike">
                <a:solidFill>
                  <a:schemeClr val="dk1"/>
                </a:solidFill>
                <a:latin typeface="Roboto Condensed"/>
                <a:ea typeface="Roboto Condensed"/>
                <a:cs typeface="Roboto Condensed"/>
                <a:sym typeface="Roboto Condensed"/>
              </a:rPr>
            </a:br>
            <a:r>
              <a:rPr b="1" i="0" lang="en-US" sz="2000" u="none" cap="none" strike="noStrike">
                <a:solidFill>
                  <a:schemeClr val="dk1"/>
                </a:solidFill>
                <a:latin typeface="Roboto Condensed"/>
                <a:ea typeface="Roboto Condensed"/>
                <a:cs typeface="Roboto Condensed"/>
                <a:sym typeface="Roboto Condensed"/>
              </a:rPr>
              <a:t>Carga horaria anual: 360 hs</a:t>
            </a:r>
            <a:endParaRPr b="1" i="0" sz="2000" u="none" cap="none" strike="noStrike">
              <a:solidFill>
                <a:schemeClr val="lt1"/>
              </a:solidFill>
              <a:latin typeface="Roboto Condensed"/>
              <a:ea typeface="Roboto Condensed"/>
              <a:cs typeface="Roboto Condensed"/>
              <a:sym typeface="Roboto Condensed"/>
            </a:endParaRPr>
          </a:p>
        </p:txBody>
      </p:sp>
      <p:graphicFrame>
        <p:nvGraphicFramePr>
          <p:cNvPr id="174" name="Google Shape;174;p6"/>
          <p:cNvGraphicFramePr/>
          <p:nvPr/>
        </p:nvGraphicFramePr>
        <p:xfrm>
          <a:off x="326289" y="2061693"/>
          <a:ext cx="3000000" cy="3000000"/>
        </p:xfrm>
        <a:graphic>
          <a:graphicData uri="http://schemas.openxmlformats.org/drawingml/2006/table">
            <a:tbl>
              <a:tblPr>
                <a:noFill/>
                <a:tableStyleId>{9F6FD17F-FDC1-4F14-BF89-9A1C4D754474}</a:tableStyleId>
              </a:tblPr>
              <a:tblGrid>
                <a:gridCol w="2012350"/>
                <a:gridCol w="2012350"/>
                <a:gridCol w="2012350"/>
              </a:tblGrid>
              <a:tr h="685225">
                <a:tc>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chemeClr val="accent5"/>
                          </a:solidFill>
                          <a:latin typeface="Roboto Condensed"/>
                          <a:ea typeface="Roboto Condensed"/>
                          <a:cs typeface="Roboto Condensed"/>
                          <a:sym typeface="Roboto Condensed"/>
                        </a:rPr>
                        <a:t>MODALIDAD</a:t>
                      </a:r>
                      <a:endParaRPr b="1" sz="14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chemeClr val="accent5"/>
                          </a:solidFill>
                          <a:latin typeface="Roboto Condensed"/>
                          <a:ea typeface="Roboto Condensed"/>
                          <a:cs typeface="Roboto Condensed"/>
                          <a:sym typeface="Roboto Condensed"/>
                        </a:rPr>
                        <a:t>HORAS</a:t>
                      </a:r>
                      <a:endParaRPr b="1" sz="14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chemeClr val="accent5"/>
                          </a:solidFill>
                          <a:latin typeface="Roboto Condensed"/>
                          <a:ea typeface="Roboto Condensed"/>
                          <a:cs typeface="Roboto Condensed"/>
                          <a:sym typeface="Roboto Condensed"/>
                        </a:rPr>
                        <a:t>ANUAL</a:t>
                      </a:r>
                      <a:endParaRPr b="1" sz="1400" u="none" cap="none" strike="noStrike">
                        <a:solidFill>
                          <a:schemeClr val="accent5"/>
                        </a:solidFill>
                      </a:endParaRPr>
                    </a:p>
                    <a:p>
                      <a:pPr indent="0" lvl="0" marL="0" marR="0" rtl="0" algn="ctr">
                        <a:lnSpc>
                          <a:spcPct val="100000"/>
                        </a:lnSpc>
                        <a:spcBef>
                          <a:spcPts val="0"/>
                        </a:spcBef>
                        <a:spcAft>
                          <a:spcPts val="0"/>
                        </a:spcAft>
                        <a:buClr>
                          <a:srgbClr val="000000"/>
                        </a:buClr>
                        <a:buSzPts val="1100"/>
                        <a:buFont typeface="Arial"/>
                        <a:buNone/>
                      </a:pPr>
                      <a:r>
                        <a:rPr b="1" lang="en-US" sz="1100" u="none" cap="none" strike="noStrike">
                          <a:solidFill>
                            <a:schemeClr val="accent5"/>
                          </a:solidFill>
                          <a:latin typeface="Roboto Condensed"/>
                          <a:ea typeface="Roboto Condensed"/>
                          <a:cs typeface="Roboto Condensed"/>
                          <a:sym typeface="Roboto Condensed"/>
                        </a:rPr>
                        <a:t>(30 semanas año lectivo)</a:t>
                      </a:r>
                      <a:endParaRPr b="1" sz="11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ATENEOS CLÍNICOS</a:t>
                      </a:r>
                      <a:endParaRPr b="1" sz="1400" u="none" cap="none" strike="noStrike"/>
                    </a:p>
                    <a:p>
                      <a:pPr indent="0" lvl="0" marL="0" marR="0" rtl="0" algn="ctr">
                        <a:lnSpc>
                          <a:spcPct val="100000"/>
                        </a:lnSpc>
                        <a:spcBef>
                          <a:spcPts val="0"/>
                        </a:spcBef>
                        <a:spcAft>
                          <a:spcPts val="0"/>
                        </a:spcAft>
                        <a:buClr>
                          <a:srgbClr val="000000"/>
                        </a:buClr>
                        <a:buSzPts val="1400"/>
                        <a:buFont typeface="Arial"/>
                        <a:buNone/>
                      </a:pPr>
                      <a:r>
                        <a:rPr b="1" i="1" lang="en-US" sz="1400" u="none" cap="none" strike="noStrike">
                          <a:solidFill>
                            <a:srgbClr val="3F5378"/>
                          </a:solidFill>
                          <a:latin typeface="Roboto Condensed"/>
                          <a:ea typeface="Roboto Condensed"/>
                          <a:cs typeface="Roboto Condensed"/>
                          <a:sym typeface="Roboto Condensed"/>
                        </a:rPr>
                        <a:t>Mesas de Intercambio</a:t>
                      </a:r>
                      <a:endParaRPr b="1" i="1" sz="1400" u="none" cap="none" strike="noStrike">
                        <a:solidFill>
                          <a:srgbClr val="3F5378"/>
                        </a:solidFill>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(Quincenal - Virtual)</a:t>
                      </a:r>
                      <a:endParaRPr b="1" sz="1400" u="none" cap="none" strike="noStrike">
                        <a:solidFill>
                          <a:srgbClr val="3F537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02.00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30.00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SUPERVISIÓN CLÍNICA INSTITUCIONAL</a:t>
                      </a:r>
                      <a:endParaRPr b="1" sz="1400" u="none" cap="none" strike="noStrike">
                        <a:solidFill>
                          <a:srgbClr val="3F5378"/>
                        </a:solidFill>
                        <a:latin typeface="Roboto Condensed"/>
                        <a:ea typeface="Roboto Condensed"/>
                        <a:cs typeface="Roboto Condensed"/>
                        <a:sym typeface="Roboto Condensed"/>
                      </a:endParaRPr>
                    </a:p>
                    <a:p>
                      <a:pPr indent="0" lvl="0" marL="0" marR="0" rtl="0" algn="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(Semanal)</a:t>
                      </a:r>
                      <a:endParaRPr b="1" sz="1400" u="none" cap="none" strike="noStrike">
                        <a:solidFill>
                          <a:srgbClr val="3F537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02.00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60.00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PRÁCTICA EN EL EFECTOR</a:t>
                      </a:r>
                      <a:endParaRPr b="1" sz="1400" u="none" cap="none" strike="noStrike"/>
                    </a:p>
                    <a:p>
                      <a:pPr indent="0" lvl="0" marL="0" marR="0" rtl="0" algn="r">
                        <a:lnSpc>
                          <a:spcPct val="100000"/>
                        </a:lnSpc>
                        <a:spcBef>
                          <a:spcPts val="0"/>
                        </a:spcBef>
                        <a:spcAft>
                          <a:spcPts val="0"/>
                        </a:spcAft>
                        <a:buClr>
                          <a:srgbClr val="000000"/>
                        </a:buClr>
                        <a:buSzPts val="1400"/>
                        <a:buFont typeface="Arial"/>
                        <a:buNone/>
                      </a:pPr>
                      <a:r>
                        <a:rPr b="1" lang="en-US" sz="1400" u="none" cap="none" strike="noStrike">
                          <a:solidFill>
                            <a:srgbClr val="3F5378"/>
                          </a:solidFill>
                          <a:latin typeface="Roboto Condensed"/>
                          <a:ea typeface="Roboto Condensed"/>
                          <a:cs typeface="Roboto Condensed"/>
                          <a:sym typeface="Roboto Condensed"/>
                        </a:rPr>
                        <a:t>(semanal)</a:t>
                      </a:r>
                      <a:endParaRPr b="1" sz="1400" u="none" cap="none" strike="noStrike">
                        <a:solidFill>
                          <a:srgbClr val="3F537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09.00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solidFill>
                            <a:srgbClr val="263248"/>
                          </a:solidFill>
                          <a:latin typeface="Roboto Condensed"/>
                          <a:ea typeface="Roboto Condensed"/>
                          <a:cs typeface="Roboto Condensed"/>
                          <a:sym typeface="Roboto Condensed"/>
                        </a:rPr>
                        <a:t>270.00 hs</a:t>
                      </a:r>
                      <a:endParaRPr b="1" sz="2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7"/>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lt1"/>
              </a:buClr>
              <a:buSzPts val="2000"/>
              <a:buFont typeface="Roboto Condensed"/>
              <a:buNone/>
            </a:pPr>
            <a:r>
              <a:rPr lang="en-US" sz="2500">
                <a:solidFill>
                  <a:schemeClr val="lt1"/>
                </a:solidFill>
              </a:rPr>
              <a:t>ATENEOS  DE FORMACIÓN</a:t>
            </a:r>
            <a:endParaRPr sz="2500"/>
          </a:p>
        </p:txBody>
      </p:sp>
      <p:sp>
        <p:nvSpPr>
          <p:cNvPr id="180" name="Google Shape;180;p7"/>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grpSp>
        <p:nvGrpSpPr>
          <p:cNvPr id="181" name="Google Shape;181;p7"/>
          <p:cNvGrpSpPr/>
          <p:nvPr/>
        </p:nvGrpSpPr>
        <p:grpSpPr>
          <a:xfrm>
            <a:off x="307844" y="634299"/>
            <a:ext cx="318264" cy="282756"/>
            <a:chOff x="5292575" y="3681900"/>
            <a:chExt cx="420150" cy="373275"/>
          </a:xfrm>
        </p:grpSpPr>
        <p:sp>
          <p:nvSpPr>
            <p:cNvPr id="182" name="Google Shape;182;p7"/>
            <p:cNvSpPr/>
            <p:nvPr/>
          </p:nvSpPr>
          <p:spPr>
            <a:xfrm>
              <a:off x="5292575" y="3706875"/>
              <a:ext cx="420150" cy="266700"/>
            </a:xfrm>
            <a:custGeom>
              <a:rect b="b" l="l" r="r" t="t"/>
              <a:pathLst>
                <a:path extrusionOk="0" fill="none" h="10668" w="16806">
                  <a:moveTo>
                    <a:pt x="16319" y="0"/>
                  </a:moveTo>
                  <a:lnTo>
                    <a:pt x="488" y="0"/>
                  </a:lnTo>
                  <a:lnTo>
                    <a:pt x="488" y="0"/>
                  </a:lnTo>
                  <a:lnTo>
                    <a:pt x="390" y="0"/>
                  </a:lnTo>
                  <a:lnTo>
                    <a:pt x="293" y="25"/>
                  </a:lnTo>
                  <a:lnTo>
                    <a:pt x="196" y="73"/>
                  </a:lnTo>
                  <a:lnTo>
                    <a:pt x="123" y="146"/>
                  </a:lnTo>
                  <a:lnTo>
                    <a:pt x="74" y="219"/>
                  </a:lnTo>
                  <a:lnTo>
                    <a:pt x="25" y="292"/>
                  </a:lnTo>
                  <a:lnTo>
                    <a:pt x="1" y="390"/>
                  </a:lnTo>
                  <a:lnTo>
                    <a:pt x="1" y="487"/>
                  </a:lnTo>
                  <a:lnTo>
                    <a:pt x="1" y="10181"/>
                  </a:lnTo>
                  <a:lnTo>
                    <a:pt x="1" y="10181"/>
                  </a:lnTo>
                  <a:lnTo>
                    <a:pt x="1" y="10278"/>
                  </a:lnTo>
                  <a:lnTo>
                    <a:pt x="25" y="10375"/>
                  </a:lnTo>
                  <a:lnTo>
                    <a:pt x="74" y="10448"/>
                  </a:lnTo>
                  <a:lnTo>
                    <a:pt x="123" y="10522"/>
                  </a:lnTo>
                  <a:lnTo>
                    <a:pt x="196" y="10570"/>
                  </a:lnTo>
                  <a:lnTo>
                    <a:pt x="293" y="10619"/>
                  </a:lnTo>
                  <a:lnTo>
                    <a:pt x="390" y="10643"/>
                  </a:lnTo>
                  <a:lnTo>
                    <a:pt x="488" y="10668"/>
                  </a:lnTo>
                  <a:lnTo>
                    <a:pt x="16319" y="10668"/>
                  </a:lnTo>
                  <a:lnTo>
                    <a:pt x="16319" y="10668"/>
                  </a:lnTo>
                  <a:lnTo>
                    <a:pt x="16416" y="10643"/>
                  </a:lnTo>
                  <a:lnTo>
                    <a:pt x="16513" y="10619"/>
                  </a:lnTo>
                  <a:lnTo>
                    <a:pt x="16611" y="10570"/>
                  </a:lnTo>
                  <a:lnTo>
                    <a:pt x="16684" y="10522"/>
                  </a:lnTo>
                  <a:lnTo>
                    <a:pt x="16733" y="10448"/>
                  </a:lnTo>
                  <a:lnTo>
                    <a:pt x="16781" y="10375"/>
                  </a:lnTo>
                  <a:lnTo>
                    <a:pt x="16806" y="10278"/>
                  </a:lnTo>
                  <a:lnTo>
                    <a:pt x="16806" y="10181"/>
                  </a:lnTo>
                  <a:lnTo>
                    <a:pt x="16806" y="487"/>
                  </a:lnTo>
                  <a:lnTo>
                    <a:pt x="16806" y="487"/>
                  </a:lnTo>
                  <a:lnTo>
                    <a:pt x="16806" y="390"/>
                  </a:lnTo>
                  <a:lnTo>
                    <a:pt x="16781" y="292"/>
                  </a:lnTo>
                  <a:lnTo>
                    <a:pt x="16733" y="219"/>
                  </a:lnTo>
                  <a:lnTo>
                    <a:pt x="16684" y="146"/>
                  </a:lnTo>
                  <a:lnTo>
                    <a:pt x="16611" y="73"/>
                  </a:lnTo>
                  <a:lnTo>
                    <a:pt x="16513" y="25"/>
                  </a:lnTo>
                  <a:lnTo>
                    <a:pt x="16416" y="0"/>
                  </a:lnTo>
                  <a:lnTo>
                    <a:pt x="16319" y="0"/>
                  </a:lnTo>
                  <a:lnTo>
                    <a:pt x="16319"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7"/>
            <p:cNvSpPr/>
            <p:nvPr/>
          </p:nvSpPr>
          <p:spPr>
            <a:xfrm>
              <a:off x="5490475" y="3681900"/>
              <a:ext cx="24375" cy="25000"/>
            </a:xfrm>
            <a:custGeom>
              <a:rect b="b" l="l" r="r" t="t"/>
              <a:pathLst>
                <a:path extrusionOk="0" fill="none" h="1000" w="975">
                  <a:moveTo>
                    <a:pt x="974" y="999"/>
                  </a:moveTo>
                  <a:lnTo>
                    <a:pt x="974" y="488"/>
                  </a:lnTo>
                  <a:lnTo>
                    <a:pt x="974" y="488"/>
                  </a:lnTo>
                  <a:lnTo>
                    <a:pt x="974" y="390"/>
                  </a:lnTo>
                  <a:lnTo>
                    <a:pt x="926" y="293"/>
                  </a:lnTo>
                  <a:lnTo>
                    <a:pt x="901" y="220"/>
                  </a:lnTo>
                  <a:lnTo>
                    <a:pt x="828" y="147"/>
                  </a:lnTo>
                  <a:lnTo>
                    <a:pt x="755" y="74"/>
                  </a:lnTo>
                  <a:lnTo>
                    <a:pt x="682" y="49"/>
                  </a:lnTo>
                  <a:lnTo>
                    <a:pt x="585" y="1"/>
                  </a:lnTo>
                  <a:lnTo>
                    <a:pt x="487" y="1"/>
                  </a:lnTo>
                  <a:lnTo>
                    <a:pt x="487" y="1"/>
                  </a:lnTo>
                  <a:lnTo>
                    <a:pt x="390" y="1"/>
                  </a:lnTo>
                  <a:lnTo>
                    <a:pt x="292" y="49"/>
                  </a:lnTo>
                  <a:lnTo>
                    <a:pt x="219" y="74"/>
                  </a:lnTo>
                  <a:lnTo>
                    <a:pt x="146" y="147"/>
                  </a:lnTo>
                  <a:lnTo>
                    <a:pt x="73" y="220"/>
                  </a:lnTo>
                  <a:lnTo>
                    <a:pt x="49" y="293"/>
                  </a:lnTo>
                  <a:lnTo>
                    <a:pt x="0" y="390"/>
                  </a:lnTo>
                  <a:lnTo>
                    <a:pt x="0" y="488"/>
                  </a:lnTo>
                  <a:lnTo>
                    <a:pt x="0" y="999"/>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7"/>
            <p:cNvSpPr/>
            <p:nvPr/>
          </p:nvSpPr>
          <p:spPr>
            <a:xfrm>
              <a:off x="5358350" y="3973550"/>
              <a:ext cx="60900" cy="81625"/>
            </a:xfrm>
            <a:custGeom>
              <a:rect b="b" l="l" r="r" t="t"/>
              <a:pathLst>
                <a:path extrusionOk="0" fill="none" h="3265" w="2436">
                  <a:moveTo>
                    <a:pt x="1340" y="1"/>
                  </a:moveTo>
                  <a:lnTo>
                    <a:pt x="49" y="2558"/>
                  </a:lnTo>
                  <a:lnTo>
                    <a:pt x="49" y="2558"/>
                  </a:lnTo>
                  <a:lnTo>
                    <a:pt x="24" y="2631"/>
                  </a:lnTo>
                  <a:lnTo>
                    <a:pt x="0" y="2728"/>
                  </a:lnTo>
                  <a:lnTo>
                    <a:pt x="0" y="2826"/>
                  </a:lnTo>
                  <a:lnTo>
                    <a:pt x="24" y="2923"/>
                  </a:lnTo>
                  <a:lnTo>
                    <a:pt x="73" y="2996"/>
                  </a:lnTo>
                  <a:lnTo>
                    <a:pt x="122" y="3094"/>
                  </a:lnTo>
                  <a:lnTo>
                    <a:pt x="195" y="3142"/>
                  </a:lnTo>
                  <a:lnTo>
                    <a:pt x="268" y="3215"/>
                  </a:lnTo>
                  <a:lnTo>
                    <a:pt x="268" y="3215"/>
                  </a:lnTo>
                  <a:lnTo>
                    <a:pt x="390" y="3240"/>
                  </a:lnTo>
                  <a:lnTo>
                    <a:pt x="487" y="3264"/>
                  </a:lnTo>
                  <a:lnTo>
                    <a:pt x="487" y="3264"/>
                  </a:lnTo>
                  <a:lnTo>
                    <a:pt x="633" y="3240"/>
                  </a:lnTo>
                  <a:lnTo>
                    <a:pt x="755" y="3191"/>
                  </a:lnTo>
                  <a:lnTo>
                    <a:pt x="853" y="3094"/>
                  </a:lnTo>
                  <a:lnTo>
                    <a:pt x="926" y="2996"/>
                  </a:lnTo>
                  <a:lnTo>
                    <a:pt x="2436"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7"/>
            <p:cNvSpPr/>
            <p:nvPr/>
          </p:nvSpPr>
          <p:spPr>
            <a:xfrm>
              <a:off x="5586050" y="3973550"/>
              <a:ext cx="60925" cy="81625"/>
            </a:xfrm>
            <a:custGeom>
              <a:rect b="b" l="l" r="r" t="t"/>
              <a:pathLst>
                <a:path extrusionOk="0" fill="none" h="3265" w="2437">
                  <a:moveTo>
                    <a:pt x="1" y="1"/>
                  </a:moveTo>
                  <a:lnTo>
                    <a:pt x="1511" y="2996"/>
                  </a:lnTo>
                  <a:lnTo>
                    <a:pt x="1511" y="2996"/>
                  </a:lnTo>
                  <a:lnTo>
                    <a:pt x="1584" y="3094"/>
                  </a:lnTo>
                  <a:lnTo>
                    <a:pt x="1681" y="3191"/>
                  </a:lnTo>
                  <a:lnTo>
                    <a:pt x="1803" y="3240"/>
                  </a:lnTo>
                  <a:lnTo>
                    <a:pt x="1949" y="3264"/>
                  </a:lnTo>
                  <a:lnTo>
                    <a:pt x="1949" y="3264"/>
                  </a:lnTo>
                  <a:lnTo>
                    <a:pt x="2047" y="3240"/>
                  </a:lnTo>
                  <a:lnTo>
                    <a:pt x="2168" y="3215"/>
                  </a:lnTo>
                  <a:lnTo>
                    <a:pt x="2168" y="3215"/>
                  </a:lnTo>
                  <a:lnTo>
                    <a:pt x="2241" y="3142"/>
                  </a:lnTo>
                  <a:lnTo>
                    <a:pt x="2315" y="3094"/>
                  </a:lnTo>
                  <a:lnTo>
                    <a:pt x="2363" y="2996"/>
                  </a:lnTo>
                  <a:lnTo>
                    <a:pt x="2412" y="2923"/>
                  </a:lnTo>
                  <a:lnTo>
                    <a:pt x="2436" y="2826"/>
                  </a:lnTo>
                  <a:lnTo>
                    <a:pt x="2436" y="2728"/>
                  </a:lnTo>
                  <a:lnTo>
                    <a:pt x="2412" y="2631"/>
                  </a:lnTo>
                  <a:lnTo>
                    <a:pt x="2388" y="2558"/>
                  </a:lnTo>
                  <a:lnTo>
                    <a:pt x="1097"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7"/>
            <p:cNvSpPr/>
            <p:nvPr/>
          </p:nvSpPr>
          <p:spPr>
            <a:xfrm>
              <a:off x="5316925" y="3731225"/>
              <a:ext cx="371450" cy="218000"/>
            </a:xfrm>
            <a:custGeom>
              <a:rect b="b" l="l" r="r" t="t"/>
              <a:pathLst>
                <a:path extrusionOk="0" fill="none" h="8720" w="14858">
                  <a:moveTo>
                    <a:pt x="1" y="0"/>
                  </a:moveTo>
                  <a:lnTo>
                    <a:pt x="1" y="8719"/>
                  </a:lnTo>
                  <a:lnTo>
                    <a:pt x="14857" y="8719"/>
                  </a:lnTo>
                  <a:lnTo>
                    <a:pt x="14857" y="0"/>
                  </a:lnTo>
                  <a:lnTo>
                    <a:pt x="1"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7"/>
            <p:cNvSpPr/>
            <p:nvPr/>
          </p:nvSpPr>
          <p:spPr>
            <a:xfrm>
              <a:off x="5380250" y="3784800"/>
              <a:ext cx="230200" cy="115725"/>
            </a:xfrm>
            <a:custGeom>
              <a:rect b="b" l="l" r="r" t="t"/>
              <a:pathLst>
                <a:path extrusionOk="0" fill="none" h="4629" w="9208">
                  <a:moveTo>
                    <a:pt x="9207" y="1"/>
                  </a:moveTo>
                  <a:lnTo>
                    <a:pt x="5213" y="3995"/>
                  </a:lnTo>
                  <a:lnTo>
                    <a:pt x="5213" y="3995"/>
                  </a:lnTo>
                  <a:lnTo>
                    <a:pt x="5140" y="4044"/>
                  </a:lnTo>
                  <a:lnTo>
                    <a:pt x="5067" y="4092"/>
                  </a:lnTo>
                  <a:lnTo>
                    <a:pt x="4969" y="4117"/>
                  </a:lnTo>
                  <a:lnTo>
                    <a:pt x="4872" y="4141"/>
                  </a:lnTo>
                  <a:lnTo>
                    <a:pt x="4774" y="4117"/>
                  </a:lnTo>
                  <a:lnTo>
                    <a:pt x="4677" y="4092"/>
                  </a:lnTo>
                  <a:lnTo>
                    <a:pt x="4604" y="4044"/>
                  </a:lnTo>
                  <a:lnTo>
                    <a:pt x="4531" y="3995"/>
                  </a:lnTo>
                  <a:lnTo>
                    <a:pt x="2582" y="2046"/>
                  </a:lnTo>
                  <a:lnTo>
                    <a:pt x="1" y="4628"/>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7"/>
            <p:cNvSpPr/>
            <p:nvPr/>
          </p:nvSpPr>
          <p:spPr>
            <a:xfrm>
              <a:off x="5547700" y="3779925"/>
              <a:ext cx="68825" cy="68825"/>
            </a:xfrm>
            <a:custGeom>
              <a:rect b="b" l="l" r="r" t="t"/>
              <a:pathLst>
                <a:path extrusionOk="0" fill="none" h="2753" w="2753">
                  <a:moveTo>
                    <a:pt x="0" y="1"/>
                  </a:moveTo>
                  <a:lnTo>
                    <a:pt x="2265" y="1"/>
                  </a:lnTo>
                  <a:lnTo>
                    <a:pt x="2265" y="1"/>
                  </a:lnTo>
                  <a:lnTo>
                    <a:pt x="2363" y="1"/>
                  </a:lnTo>
                  <a:lnTo>
                    <a:pt x="2460" y="25"/>
                  </a:lnTo>
                  <a:lnTo>
                    <a:pt x="2533" y="74"/>
                  </a:lnTo>
                  <a:lnTo>
                    <a:pt x="2606" y="147"/>
                  </a:lnTo>
                  <a:lnTo>
                    <a:pt x="2680" y="220"/>
                  </a:lnTo>
                  <a:lnTo>
                    <a:pt x="2728" y="293"/>
                  </a:lnTo>
                  <a:lnTo>
                    <a:pt x="2753" y="390"/>
                  </a:lnTo>
                  <a:lnTo>
                    <a:pt x="2753" y="488"/>
                  </a:lnTo>
                  <a:lnTo>
                    <a:pt x="2753" y="275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9" name="Google Shape;189;p7"/>
          <p:cNvSpPr txBox="1"/>
          <p:nvPr/>
        </p:nvSpPr>
        <p:spPr>
          <a:xfrm>
            <a:off x="307844" y="1364777"/>
            <a:ext cx="8208300" cy="3724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0" i="0" lang="en-US" sz="2000" u="none" cap="none" strike="noStrike">
                <a:solidFill>
                  <a:srgbClr val="21304A"/>
                </a:solidFill>
                <a:latin typeface="Roboto Condensed"/>
                <a:ea typeface="Roboto Condensed"/>
                <a:cs typeface="Roboto Condensed"/>
                <a:sym typeface="Roboto Condensed"/>
              </a:rPr>
              <a:t>Para completar los requisitos establecidos por la Cátedra, los/as alumnos/as </a:t>
            </a:r>
            <a:r>
              <a:rPr b="1" i="0" lang="en-US" sz="2000" u="sng" cap="none" strike="noStrike">
                <a:solidFill>
                  <a:srgbClr val="21304A"/>
                </a:solidFill>
                <a:highlight>
                  <a:srgbClr val="00FF00"/>
                </a:highlight>
                <a:latin typeface="Roboto Condensed"/>
                <a:ea typeface="Roboto Condensed"/>
                <a:cs typeface="Roboto Condensed"/>
                <a:sym typeface="Roboto Condensed"/>
              </a:rPr>
              <a:t>deberán cursar y aprobar un Ateneo de Formación (</a:t>
            </a:r>
            <a:r>
              <a:rPr b="1" lang="en-US" sz="2000" u="sng">
                <a:solidFill>
                  <a:srgbClr val="21304A"/>
                </a:solidFill>
                <a:highlight>
                  <a:srgbClr val="00FF00"/>
                </a:highlight>
                <a:latin typeface="Roboto Condensed"/>
                <a:ea typeface="Roboto Condensed"/>
                <a:cs typeface="Roboto Condensed"/>
                <a:sym typeface="Roboto Condensed"/>
              </a:rPr>
              <a:t>modalidad</a:t>
            </a:r>
            <a:r>
              <a:rPr b="1" i="0" lang="en-US" sz="2000" u="sng" cap="none" strike="noStrike">
                <a:solidFill>
                  <a:srgbClr val="21304A"/>
                </a:solidFill>
                <a:highlight>
                  <a:srgbClr val="00FF00"/>
                </a:highlight>
                <a:latin typeface="Roboto Condensed"/>
                <a:ea typeface="Roboto Condensed"/>
                <a:cs typeface="Roboto Condensed"/>
                <a:sym typeface="Roboto Condensed"/>
              </a:rPr>
              <a:t> virtual)</a:t>
            </a:r>
            <a:r>
              <a:rPr b="1" i="0" lang="en-US" sz="2000" u="none" cap="none" strike="noStrike">
                <a:solidFill>
                  <a:srgbClr val="21304A"/>
                </a:solidFill>
                <a:latin typeface="Roboto Condensed"/>
                <a:ea typeface="Roboto Condensed"/>
                <a:cs typeface="Roboto Condensed"/>
                <a:sym typeface="Roboto Condensed"/>
              </a:rPr>
              <a:t>, </a:t>
            </a:r>
            <a:r>
              <a:rPr b="0" i="0" lang="en-US" sz="2000" u="none" cap="none" strike="noStrike">
                <a:solidFill>
                  <a:srgbClr val="21304A"/>
                </a:solidFill>
                <a:latin typeface="Roboto Condensed"/>
                <a:ea typeface="Roboto Condensed"/>
                <a:cs typeface="Roboto Condensed"/>
                <a:sym typeface="Roboto Condensed"/>
              </a:rPr>
              <a:t>eligiendo entre los ofrecidos por la misma.</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0" i="0" sz="2000" u="none" cap="none" strike="noStrike">
              <a:solidFill>
                <a:srgbClr val="21304A"/>
              </a:solidFill>
              <a:latin typeface="Roboto Condensed"/>
              <a:ea typeface="Roboto Condensed"/>
              <a:cs typeface="Roboto Condensed"/>
              <a:sym typeface="Roboto Condensed"/>
            </a:endParaRPr>
          </a:p>
          <a:p>
            <a:pPr indent="0" lvl="0" marL="0" marR="0" rtl="0" algn="just">
              <a:lnSpc>
                <a:spcPct val="100000"/>
              </a:lnSpc>
              <a:spcBef>
                <a:spcPts val="0"/>
              </a:spcBef>
              <a:spcAft>
                <a:spcPts val="0"/>
              </a:spcAft>
              <a:buClr>
                <a:srgbClr val="000000"/>
              </a:buClr>
              <a:buSzPts val="2000"/>
              <a:buFont typeface="Arial"/>
              <a:buNone/>
            </a:pPr>
            <a:r>
              <a:rPr b="1" i="0" lang="en-US" sz="2000" u="none" cap="none" strike="noStrike">
                <a:solidFill>
                  <a:srgbClr val="21304A"/>
                </a:solidFill>
                <a:latin typeface="Roboto Condensed"/>
                <a:ea typeface="Roboto Condensed"/>
                <a:cs typeface="Roboto Condensed"/>
                <a:sym typeface="Roboto Condensed"/>
              </a:rPr>
              <a:t>REQUISITOS PARA SU APROBACIÓN</a:t>
            </a:r>
            <a:r>
              <a:rPr b="0" i="0" lang="en-US" sz="2000" u="none" cap="none" strike="noStrike">
                <a:solidFill>
                  <a:srgbClr val="21304A"/>
                </a:solidFill>
                <a:latin typeface="Roboto Condensed"/>
                <a:ea typeface="Roboto Condensed"/>
                <a:cs typeface="Roboto Condensed"/>
                <a:sym typeface="Roboto Condensed"/>
              </a:rPr>
              <a:t>:</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rgbClr val="000000"/>
              </a:buClr>
              <a:buSzPts val="2000"/>
              <a:buFont typeface="Arial"/>
              <a:buChar char="•"/>
            </a:pPr>
            <a:r>
              <a:rPr b="0" i="0" lang="en-US" sz="2000" u="none" cap="none" strike="noStrike">
                <a:solidFill>
                  <a:srgbClr val="21304A"/>
                </a:solidFill>
                <a:latin typeface="Roboto Condensed"/>
                <a:ea typeface="Roboto Condensed"/>
                <a:cs typeface="Roboto Condensed"/>
                <a:sym typeface="Roboto Condensed"/>
              </a:rPr>
              <a:t>Carga horaria: quincenal</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rgbClr val="000000"/>
              </a:buClr>
              <a:buSzPts val="2000"/>
              <a:buFont typeface="Arial"/>
              <a:buChar char="•"/>
            </a:pPr>
            <a:r>
              <a:rPr b="1" i="0" lang="en-US" sz="2000" u="none" cap="none" strike="noStrike">
                <a:solidFill>
                  <a:srgbClr val="21304A"/>
                </a:solidFill>
                <a:latin typeface="Roboto Condensed"/>
                <a:ea typeface="Roboto Condensed"/>
                <a:cs typeface="Roboto Condensed"/>
                <a:sym typeface="Roboto Condensed"/>
              </a:rPr>
              <a:t>85% de asistencia </a:t>
            </a:r>
            <a:r>
              <a:rPr b="0" i="0" lang="en-US" sz="2000" u="none" cap="none" strike="noStrike">
                <a:solidFill>
                  <a:srgbClr val="21304A"/>
                </a:solidFill>
                <a:latin typeface="Roboto Condensed"/>
                <a:ea typeface="Roboto Condensed"/>
                <a:cs typeface="Roboto Condensed"/>
                <a:sym typeface="Roboto Condensed"/>
              </a:rPr>
              <a:t>a las clases</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rgbClr val="000000"/>
              </a:buClr>
              <a:buSzPts val="2000"/>
              <a:buFont typeface="Arial"/>
              <a:buChar char="•"/>
            </a:pPr>
            <a:r>
              <a:rPr b="0" i="0" lang="en-US" sz="2000" u="none" cap="none" strike="noStrike">
                <a:solidFill>
                  <a:srgbClr val="21304A"/>
                </a:solidFill>
                <a:latin typeface="Roboto Condensed"/>
                <a:ea typeface="Roboto Condensed"/>
                <a:cs typeface="Roboto Condensed"/>
                <a:sym typeface="Roboto Condensed"/>
              </a:rPr>
              <a:t>Todas las actividades de evaluación incluidas en el Programa de cada </a:t>
            </a:r>
            <a:r>
              <a:rPr b="1" i="0" lang="en-US" sz="2000" u="none" cap="none" strike="noStrike">
                <a:solidFill>
                  <a:srgbClr val="21304A"/>
                </a:solidFill>
                <a:latin typeface="Roboto Condensed"/>
                <a:ea typeface="Roboto Condensed"/>
                <a:cs typeface="Roboto Condensed"/>
                <a:sym typeface="Roboto Condensed"/>
              </a:rPr>
              <a:t>Ateneo de Formación</a:t>
            </a:r>
            <a:r>
              <a:rPr b="0" i="0" lang="en-US" sz="2000" u="none" cap="none" strike="noStrike">
                <a:solidFill>
                  <a:srgbClr val="21304A"/>
                </a:solidFill>
                <a:latin typeface="Roboto Condensed"/>
                <a:ea typeface="Roboto Condensed"/>
                <a:cs typeface="Roboto Condensed"/>
                <a:sym typeface="Roboto Condensed"/>
              </a:rPr>
              <a: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rPr b="0" i="0" lang="en-US" sz="2000" u="none" cap="none" strike="noStrike">
                <a:solidFill>
                  <a:srgbClr val="21304A"/>
                </a:solidFill>
                <a:latin typeface="Roboto Condensed"/>
                <a:ea typeface="Roboto Condensed"/>
                <a:cs typeface="Roboto Condensed"/>
                <a:sym typeface="Roboto Condensed"/>
              </a:rPr>
              <a:t>Quienes no cumplan con las condiciones especificadas para aprobar el </a:t>
            </a:r>
            <a:r>
              <a:rPr b="1" i="0" lang="en-US" sz="2000" u="none" cap="none" strike="noStrike">
                <a:solidFill>
                  <a:srgbClr val="21304A"/>
                </a:solidFill>
                <a:latin typeface="Roboto Condensed"/>
                <a:ea typeface="Roboto Condensed"/>
                <a:cs typeface="Roboto Condensed"/>
                <a:sym typeface="Roboto Condensed"/>
              </a:rPr>
              <a:t>Ateneo</a:t>
            </a:r>
            <a:r>
              <a:rPr b="0" i="0" lang="en-US" sz="2000" u="none" cap="none" strike="noStrike">
                <a:solidFill>
                  <a:srgbClr val="21304A"/>
                </a:solidFill>
                <a:latin typeface="Roboto Condensed"/>
                <a:ea typeface="Roboto Condensed"/>
                <a:cs typeface="Roboto Condensed"/>
                <a:sym typeface="Roboto Condensed"/>
              </a:rPr>
              <a:t> cursado, perderán la posibilidad de promoción.</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rgbClr val="21304A"/>
              </a:solidFill>
              <a:latin typeface="Roboto Condensed"/>
              <a:ea typeface="Roboto Condensed"/>
              <a:cs typeface="Roboto Condensed"/>
              <a:sym typeface="Roboto Condense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8"/>
          <p:cNvSpPr txBox="1"/>
          <p:nvPr>
            <p:ph type="title"/>
          </p:nvPr>
        </p:nvSpPr>
        <p:spPr>
          <a:xfrm>
            <a:off x="814275" y="392575"/>
            <a:ext cx="5258400" cy="7662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lt1"/>
              </a:buClr>
              <a:buSzPts val="2000"/>
              <a:buFont typeface="Roboto Condensed"/>
              <a:buNone/>
            </a:pPr>
            <a:br>
              <a:rPr lang="en-US">
                <a:solidFill>
                  <a:schemeClr val="lt1"/>
                </a:solidFill>
              </a:rPr>
            </a:br>
            <a:r>
              <a:rPr lang="en-US" sz="2200">
                <a:solidFill>
                  <a:schemeClr val="lt1"/>
                </a:solidFill>
              </a:rPr>
              <a:t>ATENEOS  ELECTIVOS OBLIGATORIOS</a:t>
            </a:r>
            <a:br>
              <a:rPr b="1" i="0" lang="en-US" sz="1600" u="none" cap="none" strike="noStrike">
                <a:solidFill>
                  <a:srgbClr val="FF0000"/>
                </a:solidFill>
                <a:highlight>
                  <a:srgbClr val="FFFF00"/>
                </a:highlight>
                <a:latin typeface="Arial"/>
                <a:ea typeface="Arial"/>
                <a:cs typeface="Arial"/>
                <a:sym typeface="Arial"/>
              </a:rPr>
            </a:br>
            <a:endParaRPr/>
          </a:p>
        </p:txBody>
      </p:sp>
      <p:sp>
        <p:nvSpPr>
          <p:cNvPr id="195" name="Google Shape;195;p8"/>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grpSp>
        <p:nvGrpSpPr>
          <p:cNvPr id="196" name="Google Shape;196;p8"/>
          <p:cNvGrpSpPr/>
          <p:nvPr/>
        </p:nvGrpSpPr>
        <p:grpSpPr>
          <a:xfrm>
            <a:off x="307844" y="634299"/>
            <a:ext cx="318264" cy="282756"/>
            <a:chOff x="5292575" y="3681900"/>
            <a:chExt cx="420150" cy="373275"/>
          </a:xfrm>
        </p:grpSpPr>
        <p:sp>
          <p:nvSpPr>
            <p:cNvPr id="197" name="Google Shape;197;p8"/>
            <p:cNvSpPr/>
            <p:nvPr/>
          </p:nvSpPr>
          <p:spPr>
            <a:xfrm>
              <a:off x="5292575" y="3706875"/>
              <a:ext cx="420150" cy="266700"/>
            </a:xfrm>
            <a:custGeom>
              <a:rect b="b" l="l" r="r" t="t"/>
              <a:pathLst>
                <a:path extrusionOk="0" fill="none" h="10668" w="16806">
                  <a:moveTo>
                    <a:pt x="16319" y="0"/>
                  </a:moveTo>
                  <a:lnTo>
                    <a:pt x="488" y="0"/>
                  </a:lnTo>
                  <a:lnTo>
                    <a:pt x="488" y="0"/>
                  </a:lnTo>
                  <a:lnTo>
                    <a:pt x="390" y="0"/>
                  </a:lnTo>
                  <a:lnTo>
                    <a:pt x="293" y="25"/>
                  </a:lnTo>
                  <a:lnTo>
                    <a:pt x="196" y="73"/>
                  </a:lnTo>
                  <a:lnTo>
                    <a:pt x="123" y="146"/>
                  </a:lnTo>
                  <a:lnTo>
                    <a:pt x="74" y="219"/>
                  </a:lnTo>
                  <a:lnTo>
                    <a:pt x="25" y="292"/>
                  </a:lnTo>
                  <a:lnTo>
                    <a:pt x="1" y="390"/>
                  </a:lnTo>
                  <a:lnTo>
                    <a:pt x="1" y="487"/>
                  </a:lnTo>
                  <a:lnTo>
                    <a:pt x="1" y="10181"/>
                  </a:lnTo>
                  <a:lnTo>
                    <a:pt x="1" y="10181"/>
                  </a:lnTo>
                  <a:lnTo>
                    <a:pt x="1" y="10278"/>
                  </a:lnTo>
                  <a:lnTo>
                    <a:pt x="25" y="10375"/>
                  </a:lnTo>
                  <a:lnTo>
                    <a:pt x="74" y="10448"/>
                  </a:lnTo>
                  <a:lnTo>
                    <a:pt x="123" y="10522"/>
                  </a:lnTo>
                  <a:lnTo>
                    <a:pt x="196" y="10570"/>
                  </a:lnTo>
                  <a:lnTo>
                    <a:pt x="293" y="10619"/>
                  </a:lnTo>
                  <a:lnTo>
                    <a:pt x="390" y="10643"/>
                  </a:lnTo>
                  <a:lnTo>
                    <a:pt x="488" y="10668"/>
                  </a:lnTo>
                  <a:lnTo>
                    <a:pt x="16319" y="10668"/>
                  </a:lnTo>
                  <a:lnTo>
                    <a:pt x="16319" y="10668"/>
                  </a:lnTo>
                  <a:lnTo>
                    <a:pt x="16416" y="10643"/>
                  </a:lnTo>
                  <a:lnTo>
                    <a:pt x="16513" y="10619"/>
                  </a:lnTo>
                  <a:lnTo>
                    <a:pt x="16611" y="10570"/>
                  </a:lnTo>
                  <a:lnTo>
                    <a:pt x="16684" y="10522"/>
                  </a:lnTo>
                  <a:lnTo>
                    <a:pt x="16733" y="10448"/>
                  </a:lnTo>
                  <a:lnTo>
                    <a:pt x="16781" y="10375"/>
                  </a:lnTo>
                  <a:lnTo>
                    <a:pt x="16806" y="10278"/>
                  </a:lnTo>
                  <a:lnTo>
                    <a:pt x="16806" y="10181"/>
                  </a:lnTo>
                  <a:lnTo>
                    <a:pt x="16806" y="487"/>
                  </a:lnTo>
                  <a:lnTo>
                    <a:pt x="16806" y="487"/>
                  </a:lnTo>
                  <a:lnTo>
                    <a:pt x="16806" y="390"/>
                  </a:lnTo>
                  <a:lnTo>
                    <a:pt x="16781" y="292"/>
                  </a:lnTo>
                  <a:lnTo>
                    <a:pt x="16733" y="219"/>
                  </a:lnTo>
                  <a:lnTo>
                    <a:pt x="16684" y="146"/>
                  </a:lnTo>
                  <a:lnTo>
                    <a:pt x="16611" y="73"/>
                  </a:lnTo>
                  <a:lnTo>
                    <a:pt x="16513" y="25"/>
                  </a:lnTo>
                  <a:lnTo>
                    <a:pt x="16416" y="0"/>
                  </a:lnTo>
                  <a:lnTo>
                    <a:pt x="16319" y="0"/>
                  </a:lnTo>
                  <a:lnTo>
                    <a:pt x="16319"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8"/>
            <p:cNvSpPr/>
            <p:nvPr/>
          </p:nvSpPr>
          <p:spPr>
            <a:xfrm>
              <a:off x="5490475" y="3681900"/>
              <a:ext cx="24375" cy="25000"/>
            </a:xfrm>
            <a:custGeom>
              <a:rect b="b" l="l" r="r" t="t"/>
              <a:pathLst>
                <a:path extrusionOk="0" fill="none" h="1000" w="975">
                  <a:moveTo>
                    <a:pt x="974" y="999"/>
                  </a:moveTo>
                  <a:lnTo>
                    <a:pt x="974" y="488"/>
                  </a:lnTo>
                  <a:lnTo>
                    <a:pt x="974" y="488"/>
                  </a:lnTo>
                  <a:lnTo>
                    <a:pt x="974" y="390"/>
                  </a:lnTo>
                  <a:lnTo>
                    <a:pt x="926" y="293"/>
                  </a:lnTo>
                  <a:lnTo>
                    <a:pt x="901" y="220"/>
                  </a:lnTo>
                  <a:lnTo>
                    <a:pt x="828" y="147"/>
                  </a:lnTo>
                  <a:lnTo>
                    <a:pt x="755" y="74"/>
                  </a:lnTo>
                  <a:lnTo>
                    <a:pt x="682" y="49"/>
                  </a:lnTo>
                  <a:lnTo>
                    <a:pt x="585" y="1"/>
                  </a:lnTo>
                  <a:lnTo>
                    <a:pt x="487" y="1"/>
                  </a:lnTo>
                  <a:lnTo>
                    <a:pt x="487" y="1"/>
                  </a:lnTo>
                  <a:lnTo>
                    <a:pt x="390" y="1"/>
                  </a:lnTo>
                  <a:lnTo>
                    <a:pt x="292" y="49"/>
                  </a:lnTo>
                  <a:lnTo>
                    <a:pt x="219" y="74"/>
                  </a:lnTo>
                  <a:lnTo>
                    <a:pt x="146" y="147"/>
                  </a:lnTo>
                  <a:lnTo>
                    <a:pt x="73" y="220"/>
                  </a:lnTo>
                  <a:lnTo>
                    <a:pt x="49" y="293"/>
                  </a:lnTo>
                  <a:lnTo>
                    <a:pt x="0" y="390"/>
                  </a:lnTo>
                  <a:lnTo>
                    <a:pt x="0" y="488"/>
                  </a:lnTo>
                  <a:lnTo>
                    <a:pt x="0" y="999"/>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 name="Google Shape;199;p8"/>
            <p:cNvSpPr/>
            <p:nvPr/>
          </p:nvSpPr>
          <p:spPr>
            <a:xfrm>
              <a:off x="5358350" y="3973550"/>
              <a:ext cx="60900" cy="81625"/>
            </a:xfrm>
            <a:custGeom>
              <a:rect b="b" l="l" r="r" t="t"/>
              <a:pathLst>
                <a:path extrusionOk="0" fill="none" h="3265" w="2436">
                  <a:moveTo>
                    <a:pt x="1340" y="1"/>
                  </a:moveTo>
                  <a:lnTo>
                    <a:pt x="49" y="2558"/>
                  </a:lnTo>
                  <a:lnTo>
                    <a:pt x="49" y="2558"/>
                  </a:lnTo>
                  <a:lnTo>
                    <a:pt x="24" y="2631"/>
                  </a:lnTo>
                  <a:lnTo>
                    <a:pt x="0" y="2728"/>
                  </a:lnTo>
                  <a:lnTo>
                    <a:pt x="0" y="2826"/>
                  </a:lnTo>
                  <a:lnTo>
                    <a:pt x="24" y="2923"/>
                  </a:lnTo>
                  <a:lnTo>
                    <a:pt x="73" y="2996"/>
                  </a:lnTo>
                  <a:lnTo>
                    <a:pt x="122" y="3094"/>
                  </a:lnTo>
                  <a:lnTo>
                    <a:pt x="195" y="3142"/>
                  </a:lnTo>
                  <a:lnTo>
                    <a:pt x="268" y="3215"/>
                  </a:lnTo>
                  <a:lnTo>
                    <a:pt x="268" y="3215"/>
                  </a:lnTo>
                  <a:lnTo>
                    <a:pt x="390" y="3240"/>
                  </a:lnTo>
                  <a:lnTo>
                    <a:pt x="487" y="3264"/>
                  </a:lnTo>
                  <a:lnTo>
                    <a:pt x="487" y="3264"/>
                  </a:lnTo>
                  <a:lnTo>
                    <a:pt x="633" y="3240"/>
                  </a:lnTo>
                  <a:lnTo>
                    <a:pt x="755" y="3191"/>
                  </a:lnTo>
                  <a:lnTo>
                    <a:pt x="853" y="3094"/>
                  </a:lnTo>
                  <a:lnTo>
                    <a:pt x="926" y="2996"/>
                  </a:lnTo>
                  <a:lnTo>
                    <a:pt x="2436"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8"/>
            <p:cNvSpPr/>
            <p:nvPr/>
          </p:nvSpPr>
          <p:spPr>
            <a:xfrm>
              <a:off x="5586050" y="3973550"/>
              <a:ext cx="60925" cy="81625"/>
            </a:xfrm>
            <a:custGeom>
              <a:rect b="b" l="l" r="r" t="t"/>
              <a:pathLst>
                <a:path extrusionOk="0" fill="none" h="3265" w="2437">
                  <a:moveTo>
                    <a:pt x="1" y="1"/>
                  </a:moveTo>
                  <a:lnTo>
                    <a:pt x="1511" y="2996"/>
                  </a:lnTo>
                  <a:lnTo>
                    <a:pt x="1511" y="2996"/>
                  </a:lnTo>
                  <a:lnTo>
                    <a:pt x="1584" y="3094"/>
                  </a:lnTo>
                  <a:lnTo>
                    <a:pt x="1681" y="3191"/>
                  </a:lnTo>
                  <a:lnTo>
                    <a:pt x="1803" y="3240"/>
                  </a:lnTo>
                  <a:lnTo>
                    <a:pt x="1949" y="3264"/>
                  </a:lnTo>
                  <a:lnTo>
                    <a:pt x="1949" y="3264"/>
                  </a:lnTo>
                  <a:lnTo>
                    <a:pt x="2047" y="3240"/>
                  </a:lnTo>
                  <a:lnTo>
                    <a:pt x="2168" y="3215"/>
                  </a:lnTo>
                  <a:lnTo>
                    <a:pt x="2168" y="3215"/>
                  </a:lnTo>
                  <a:lnTo>
                    <a:pt x="2241" y="3142"/>
                  </a:lnTo>
                  <a:lnTo>
                    <a:pt x="2315" y="3094"/>
                  </a:lnTo>
                  <a:lnTo>
                    <a:pt x="2363" y="2996"/>
                  </a:lnTo>
                  <a:lnTo>
                    <a:pt x="2412" y="2923"/>
                  </a:lnTo>
                  <a:lnTo>
                    <a:pt x="2436" y="2826"/>
                  </a:lnTo>
                  <a:lnTo>
                    <a:pt x="2436" y="2728"/>
                  </a:lnTo>
                  <a:lnTo>
                    <a:pt x="2412" y="2631"/>
                  </a:lnTo>
                  <a:lnTo>
                    <a:pt x="2388" y="2558"/>
                  </a:lnTo>
                  <a:lnTo>
                    <a:pt x="1097" y="1"/>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8"/>
            <p:cNvSpPr/>
            <p:nvPr/>
          </p:nvSpPr>
          <p:spPr>
            <a:xfrm>
              <a:off x="5316925" y="3731225"/>
              <a:ext cx="371450" cy="218000"/>
            </a:xfrm>
            <a:custGeom>
              <a:rect b="b" l="l" r="r" t="t"/>
              <a:pathLst>
                <a:path extrusionOk="0" fill="none" h="8720" w="14858">
                  <a:moveTo>
                    <a:pt x="1" y="0"/>
                  </a:moveTo>
                  <a:lnTo>
                    <a:pt x="1" y="8719"/>
                  </a:lnTo>
                  <a:lnTo>
                    <a:pt x="14857" y="8719"/>
                  </a:lnTo>
                  <a:lnTo>
                    <a:pt x="14857" y="0"/>
                  </a:lnTo>
                  <a:lnTo>
                    <a:pt x="1" y="0"/>
                  </a:lnTo>
                  <a:close/>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8"/>
            <p:cNvSpPr/>
            <p:nvPr/>
          </p:nvSpPr>
          <p:spPr>
            <a:xfrm>
              <a:off x="5380250" y="3784800"/>
              <a:ext cx="230200" cy="115725"/>
            </a:xfrm>
            <a:custGeom>
              <a:rect b="b" l="l" r="r" t="t"/>
              <a:pathLst>
                <a:path extrusionOk="0" fill="none" h="4629" w="9208">
                  <a:moveTo>
                    <a:pt x="9207" y="1"/>
                  </a:moveTo>
                  <a:lnTo>
                    <a:pt x="5213" y="3995"/>
                  </a:lnTo>
                  <a:lnTo>
                    <a:pt x="5213" y="3995"/>
                  </a:lnTo>
                  <a:lnTo>
                    <a:pt x="5140" y="4044"/>
                  </a:lnTo>
                  <a:lnTo>
                    <a:pt x="5067" y="4092"/>
                  </a:lnTo>
                  <a:lnTo>
                    <a:pt x="4969" y="4117"/>
                  </a:lnTo>
                  <a:lnTo>
                    <a:pt x="4872" y="4141"/>
                  </a:lnTo>
                  <a:lnTo>
                    <a:pt x="4774" y="4117"/>
                  </a:lnTo>
                  <a:lnTo>
                    <a:pt x="4677" y="4092"/>
                  </a:lnTo>
                  <a:lnTo>
                    <a:pt x="4604" y="4044"/>
                  </a:lnTo>
                  <a:lnTo>
                    <a:pt x="4531" y="3995"/>
                  </a:lnTo>
                  <a:lnTo>
                    <a:pt x="2582" y="2046"/>
                  </a:lnTo>
                  <a:lnTo>
                    <a:pt x="1" y="4628"/>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8"/>
            <p:cNvSpPr/>
            <p:nvPr/>
          </p:nvSpPr>
          <p:spPr>
            <a:xfrm>
              <a:off x="5547700" y="3779925"/>
              <a:ext cx="68825" cy="68825"/>
            </a:xfrm>
            <a:custGeom>
              <a:rect b="b" l="l" r="r" t="t"/>
              <a:pathLst>
                <a:path extrusionOk="0" fill="none" h="2753" w="2753">
                  <a:moveTo>
                    <a:pt x="0" y="1"/>
                  </a:moveTo>
                  <a:lnTo>
                    <a:pt x="2265" y="1"/>
                  </a:lnTo>
                  <a:lnTo>
                    <a:pt x="2265" y="1"/>
                  </a:lnTo>
                  <a:lnTo>
                    <a:pt x="2363" y="1"/>
                  </a:lnTo>
                  <a:lnTo>
                    <a:pt x="2460" y="25"/>
                  </a:lnTo>
                  <a:lnTo>
                    <a:pt x="2533" y="74"/>
                  </a:lnTo>
                  <a:lnTo>
                    <a:pt x="2606" y="147"/>
                  </a:lnTo>
                  <a:lnTo>
                    <a:pt x="2680" y="220"/>
                  </a:lnTo>
                  <a:lnTo>
                    <a:pt x="2728" y="293"/>
                  </a:lnTo>
                  <a:lnTo>
                    <a:pt x="2753" y="390"/>
                  </a:lnTo>
                  <a:lnTo>
                    <a:pt x="2753" y="488"/>
                  </a:lnTo>
                  <a:lnTo>
                    <a:pt x="2753" y="2753"/>
                  </a:lnTo>
                </a:path>
              </a:pathLst>
            </a:custGeom>
            <a:noFill/>
            <a:ln cap="rnd" cmpd="sng" w="12175">
              <a:solidFill>
                <a:srgbClr val="FF98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aphicFrame>
        <p:nvGraphicFramePr>
          <p:cNvPr id="204" name="Google Shape;204;p8"/>
          <p:cNvGraphicFramePr/>
          <p:nvPr/>
        </p:nvGraphicFramePr>
        <p:xfrm>
          <a:off x="307838" y="1253327"/>
          <a:ext cx="3000000" cy="3000000"/>
        </p:xfrm>
        <a:graphic>
          <a:graphicData uri="http://schemas.openxmlformats.org/drawingml/2006/table">
            <a:tbl>
              <a:tblPr>
                <a:noFill/>
                <a:tableStyleId>{9F6FD17F-FDC1-4F14-BF89-9A1C4D754474}</a:tableStyleId>
              </a:tblPr>
              <a:tblGrid>
                <a:gridCol w="2619575"/>
                <a:gridCol w="3198250"/>
                <a:gridCol w="2040875"/>
              </a:tblGrid>
              <a:tr h="404425">
                <a:tc>
                  <a:txBody>
                    <a:bodyPr/>
                    <a:lstStyle/>
                    <a:p>
                      <a:pPr indent="0" lvl="0" marL="0" marR="0" rtl="0" algn="ctr">
                        <a:lnSpc>
                          <a:spcPct val="100000"/>
                        </a:lnSpc>
                        <a:spcBef>
                          <a:spcPts val="0"/>
                        </a:spcBef>
                        <a:spcAft>
                          <a:spcPts val="0"/>
                        </a:spcAft>
                        <a:buClr>
                          <a:srgbClr val="000000"/>
                        </a:buClr>
                        <a:buSzPts val="1400"/>
                        <a:buFont typeface="Arial"/>
                        <a:buNone/>
                      </a:pPr>
                      <a:r>
                        <a:rPr b="1" lang="en-US" sz="1800" u="none" cap="none" strike="noStrike">
                          <a:solidFill>
                            <a:schemeClr val="accent5"/>
                          </a:solidFill>
                          <a:latin typeface="Roboto Condensed"/>
                          <a:ea typeface="Roboto Condensed"/>
                          <a:cs typeface="Roboto Condensed"/>
                          <a:sym typeface="Roboto Condensed"/>
                        </a:rPr>
                        <a:t>DICTANTES</a:t>
                      </a:r>
                      <a:endParaRPr b="1" sz="18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chemeClr val="accent5"/>
                          </a:solidFill>
                          <a:latin typeface="Roboto Condensed"/>
                          <a:ea typeface="Roboto Condensed"/>
                          <a:cs typeface="Roboto Condensed"/>
                          <a:sym typeface="Roboto Condensed"/>
                        </a:rPr>
                        <a:t>TEMA</a:t>
                      </a:r>
                      <a:endParaRPr b="1" sz="14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accent5"/>
                          </a:solidFill>
                        </a:rPr>
                        <a:t>CLASE INAUGURAL</a:t>
                      </a:r>
                      <a:endParaRPr b="1" sz="1400" u="none" cap="none" strike="noStrike">
                        <a:solidFill>
                          <a:schemeClr val="accent5"/>
                        </a:solidFill>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1400"/>
                        <a:buFont typeface="Arial"/>
                        <a:buNone/>
                      </a:pPr>
                      <a:r>
                        <a:rPr b="1" lang="en-US" sz="1400" u="none" cap="none" strike="noStrike">
                          <a:solidFill>
                            <a:schemeClr val="accent5"/>
                          </a:solidFill>
                          <a:latin typeface="Roboto Condensed"/>
                          <a:ea typeface="Roboto Condensed"/>
                          <a:cs typeface="Roboto Condensed"/>
                          <a:sym typeface="Roboto Condensed"/>
                        </a:rPr>
                        <a:t>INICIO</a:t>
                      </a:r>
                      <a:endParaRPr b="1" sz="1400" u="none" cap="none" strike="noStrike">
                        <a:solidFill>
                          <a:schemeClr val="accent5"/>
                        </a:solidFill>
                        <a:latin typeface="Roboto Condensed"/>
                        <a:ea typeface="Roboto Condensed"/>
                        <a:cs typeface="Roboto Condensed"/>
                        <a:sym typeface="Roboto Condensed"/>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ctr">
                        <a:lnSpc>
                          <a:spcPct val="100000"/>
                        </a:lnSpc>
                        <a:spcBef>
                          <a:spcPts val="0"/>
                        </a:spcBef>
                        <a:spcAft>
                          <a:spcPts val="0"/>
                        </a:spcAft>
                        <a:buClr>
                          <a:srgbClr val="000000"/>
                        </a:buClr>
                        <a:buSzPts val="1400"/>
                        <a:buFont typeface="Arial"/>
                        <a:buNone/>
                      </a:pPr>
                      <a:r>
                        <a:rPr b="1" lang="en-US" sz="1600" u="none" cap="none" strike="noStrike">
                          <a:solidFill>
                            <a:srgbClr val="3F5378"/>
                          </a:solidFill>
                          <a:highlight>
                            <a:schemeClr val="lt2"/>
                          </a:highlight>
                          <a:latin typeface="Roboto Condensed"/>
                          <a:ea typeface="Roboto Condensed"/>
                          <a:cs typeface="Roboto Condensed"/>
                          <a:sym typeface="Roboto Condensed"/>
                        </a:rPr>
                        <a:t>PROF. IGNACIO SAENZ</a:t>
                      </a:r>
                      <a:endParaRPr b="1" sz="1600" u="none" cap="none" strike="noStrike">
                        <a:solidFill>
                          <a:srgbClr val="3F5378"/>
                        </a:solidFill>
                        <a:highlight>
                          <a:schemeClr val="lt2"/>
                        </a:highlight>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1400"/>
                        <a:buFont typeface="Arial"/>
                        <a:buNone/>
                      </a:pPr>
                      <a:r>
                        <a:rPr b="1" lang="en-US" sz="1600" u="none" cap="none" strike="noStrike">
                          <a:solidFill>
                            <a:srgbClr val="3F5378"/>
                          </a:solidFill>
                          <a:highlight>
                            <a:schemeClr val="lt2"/>
                          </a:highlight>
                          <a:latin typeface="Roboto Condensed"/>
                          <a:ea typeface="Roboto Condensed"/>
                          <a:cs typeface="Roboto Condensed"/>
                          <a:sym typeface="Roboto Condensed"/>
                        </a:rPr>
                        <a:t>PROF. FERNANDA FERNANDEZ</a:t>
                      </a:r>
                      <a:endParaRPr b="1" sz="1600" u="none" cap="none" strike="noStrike">
                        <a:solidFill>
                          <a:srgbClr val="3F5378"/>
                        </a:solidFill>
                        <a:highlight>
                          <a:schemeClr val="lt2"/>
                        </a:highlight>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just">
                        <a:lnSpc>
                          <a:spcPct val="100000"/>
                        </a:lnSpc>
                        <a:spcBef>
                          <a:spcPts val="0"/>
                        </a:spcBef>
                        <a:spcAft>
                          <a:spcPts val="0"/>
                        </a:spcAft>
                        <a:buClr>
                          <a:srgbClr val="21304A"/>
                        </a:buClr>
                        <a:buSzPts val="1400"/>
                        <a:buFont typeface="Arial"/>
                        <a:buNone/>
                      </a:pPr>
                      <a:r>
                        <a:rPr b="0" i="0" lang="en-US" sz="1400" u="none" cap="none" strike="noStrike">
                          <a:solidFill>
                            <a:srgbClr val="21304A"/>
                          </a:solidFill>
                          <a:latin typeface="Arial"/>
                          <a:ea typeface="Arial"/>
                          <a:cs typeface="Arial"/>
                          <a:sym typeface="Arial"/>
                        </a:rPr>
                        <a:t>Salud Mental, Pandemia y Políticas Públicas. Proceso salud enfermedad y malestar social en el ejercicio de la profesión.</a:t>
                      </a:r>
                      <a:endParaRPr b="1" sz="1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US">
                          <a:solidFill>
                            <a:schemeClr val="dk1"/>
                          </a:solidFill>
                        </a:rPr>
                        <a:t>Miércoles </a:t>
                      </a:r>
                      <a:r>
                        <a:rPr b="0" i="0" lang="en-US" sz="1400" u="none" cap="none" strike="noStrike">
                          <a:solidFill>
                            <a:schemeClr val="dk1"/>
                          </a:solidFill>
                          <a:latin typeface="Arial"/>
                          <a:ea typeface="Arial"/>
                          <a:cs typeface="Arial"/>
                          <a:sym typeface="Arial"/>
                        </a:rPr>
                        <a:t>0</a:t>
                      </a:r>
                      <a:r>
                        <a:rPr lang="en-US" sz="1400" u="none" cap="none" strike="noStrike">
                          <a:solidFill>
                            <a:schemeClr val="dk1"/>
                          </a:solidFill>
                        </a:rPr>
                        <a:t>8</a:t>
                      </a:r>
                      <a:r>
                        <a:rPr b="0" i="0" lang="en-US" sz="1400" u="none" cap="none" strike="noStrike">
                          <a:solidFill>
                            <a:schemeClr val="dk1"/>
                          </a:solidFill>
                          <a:latin typeface="Arial"/>
                          <a:ea typeface="Arial"/>
                          <a:cs typeface="Arial"/>
                          <a:sym typeface="Arial"/>
                        </a:rPr>
                        <a:t> de Mayo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20:00 hs.</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ctr">
                        <a:lnSpc>
                          <a:spcPct val="100000"/>
                        </a:lnSpc>
                        <a:spcBef>
                          <a:spcPts val="0"/>
                        </a:spcBef>
                        <a:spcAft>
                          <a:spcPts val="0"/>
                        </a:spcAft>
                        <a:buClr>
                          <a:srgbClr val="000000"/>
                        </a:buClr>
                        <a:buSzPts val="1400"/>
                        <a:buFont typeface="Arial"/>
                        <a:buNone/>
                      </a:pPr>
                      <a:r>
                        <a:rPr b="1" lang="en-US" sz="1600" u="none" cap="none" strike="noStrike">
                          <a:solidFill>
                            <a:srgbClr val="3F5378"/>
                          </a:solidFill>
                          <a:highlight>
                            <a:schemeClr val="lt2"/>
                          </a:highlight>
                          <a:latin typeface="Roboto Condensed"/>
                          <a:ea typeface="Roboto Condensed"/>
                          <a:cs typeface="Roboto Condensed"/>
                          <a:sym typeface="Roboto Condensed"/>
                        </a:rPr>
                        <a:t>PROF. FABIÁN DUTTO</a:t>
                      </a:r>
                      <a:endParaRPr sz="1600" u="none" cap="none" strike="noStrike">
                        <a:highlight>
                          <a:schemeClr val="lt2"/>
                        </a:highlight>
                      </a:endParaRPr>
                    </a:p>
                    <a:p>
                      <a:pPr indent="0" lvl="0" marL="0" marR="0" rtl="0" algn="ctr">
                        <a:lnSpc>
                          <a:spcPct val="100000"/>
                        </a:lnSpc>
                        <a:spcBef>
                          <a:spcPts val="0"/>
                        </a:spcBef>
                        <a:spcAft>
                          <a:spcPts val="0"/>
                        </a:spcAft>
                        <a:buClr>
                          <a:srgbClr val="000000"/>
                        </a:buClr>
                        <a:buSzPts val="1400"/>
                        <a:buFont typeface="Arial"/>
                        <a:buNone/>
                      </a:pPr>
                      <a:r>
                        <a:rPr b="1" lang="en-US">
                          <a:solidFill>
                            <a:srgbClr val="3F5378"/>
                          </a:solidFill>
                          <a:highlight>
                            <a:schemeClr val="lt2"/>
                          </a:highlight>
                          <a:latin typeface="Roboto Condensed"/>
                          <a:ea typeface="Roboto Condensed"/>
                          <a:cs typeface="Roboto Condensed"/>
                          <a:sym typeface="Roboto Condensed"/>
                        </a:rPr>
                        <a:t>PROF. INVITADO:</a:t>
                      </a:r>
                      <a:endParaRPr b="1">
                        <a:solidFill>
                          <a:srgbClr val="3F5378"/>
                        </a:solidFill>
                        <a:highlight>
                          <a:schemeClr val="lt2"/>
                        </a:highlight>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1400"/>
                        <a:buFont typeface="Arial"/>
                        <a:buNone/>
                      </a:pPr>
                      <a:r>
                        <a:rPr b="1" lang="en-US">
                          <a:solidFill>
                            <a:srgbClr val="3F5378"/>
                          </a:solidFill>
                          <a:highlight>
                            <a:schemeClr val="lt2"/>
                          </a:highlight>
                          <a:latin typeface="Roboto Condensed"/>
                          <a:ea typeface="Roboto Condensed"/>
                          <a:cs typeface="Roboto Condensed"/>
                          <a:sym typeface="Roboto Condensed"/>
                        </a:rPr>
                        <a:t>OLIDEN R. LÓPEZ</a:t>
                      </a:r>
                      <a:endParaRPr b="1">
                        <a:solidFill>
                          <a:srgbClr val="3F5378"/>
                        </a:solidFill>
                        <a:highlight>
                          <a:schemeClr val="lt2"/>
                        </a:highlight>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just">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Clínica con niñas, niños y púberes en las instituciones asistenciales.</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sz="1400" u="none" cap="none" strike="noStrike">
                        <a:solidFill>
                          <a:srgbClr val="263248"/>
                        </a:solidFill>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en-US">
                          <a:solidFill>
                            <a:schemeClr val="dk1"/>
                          </a:solidFill>
                        </a:rPr>
                        <a:t>Lunes </a:t>
                      </a:r>
                      <a:r>
                        <a:rPr b="0" i="0" lang="en-US" sz="1400" u="none" cap="none" strike="noStrike">
                          <a:solidFill>
                            <a:schemeClr val="dk1"/>
                          </a:solidFill>
                          <a:latin typeface="Arial"/>
                          <a:ea typeface="Arial"/>
                          <a:cs typeface="Arial"/>
                          <a:sym typeface="Arial"/>
                        </a:rPr>
                        <a:t>06 de Mayo</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1</a:t>
                      </a:r>
                      <a:r>
                        <a:rPr lang="en-US">
                          <a:solidFill>
                            <a:schemeClr val="dk1"/>
                          </a:solidFill>
                        </a:rPr>
                        <a:t>2 hs.</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r h="685225">
                <a:tc>
                  <a:txBody>
                    <a:bodyPr/>
                    <a:lstStyle/>
                    <a:p>
                      <a:pPr indent="0" lvl="0" marL="0" marR="0" rtl="0" algn="ctr">
                        <a:lnSpc>
                          <a:spcPct val="100000"/>
                        </a:lnSpc>
                        <a:spcBef>
                          <a:spcPts val="0"/>
                        </a:spcBef>
                        <a:spcAft>
                          <a:spcPts val="0"/>
                        </a:spcAft>
                        <a:buClr>
                          <a:srgbClr val="000000"/>
                        </a:buClr>
                        <a:buSzPts val="1400"/>
                        <a:buFont typeface="Arial"/>
                        <a:buNone/>
                      </a:pPr>
                      <a:r>
                        <a:rPr b="1" lang="en-US" sz="1600" u="none" cap="none" strike="noStrike">
                          <a:solidFill>
                            <a:srgbClr val="3F5378"/>
                          </a:solidFill>
                          <a:highlight>
                            <a:schemeClr val="lt2"/>
                          </a:highlight>
                          <a:latin typeface="Roboto Condensed"/>
                          <a:ea typeface="Roboto Condensed"/>
                          <a:cs typeface="Roboto Condensed"/>
                          <a:sym typeface="Roboto Condensed"/>
                        </a:rPr>
                        <a:t>PROF. </a:t>
                      </a:r>
                      <a:endParaRPr sz="1600" u="none" cap="none" strike="noStrike">
                        <a:highlight>
                          <a:schemeClr val="lt2"/>
                        </a:highlight>
                      </a:endParaRPr>
                    </a:p>
                    <a:p>
                      <a:pPr indent="0" lvl="0" marL="0" marR="0" rtl="0" algn="ctr">
                        <a:lnSpc>
                          <a:spcPct val="100000"/>
                        </a:lnSpc>
                        <a:spcBef>
                          <a:spcPts val="0"/>
                        </a:spcBef>
                        <a:spcAft>
                          <a:spcPts val="0"/>
                        </a:spcAft>
                        <a:buClr>
                          <a:srgbClr val="000000"/>
                        </a:buClr>
                        <a:buSzPts val="1400"/>
                        <a:buFont typeface="Arial"/>
                        <a:buNone/>
                      </a:pPr>
                      <a:r>
                        <a:rPr b="1" lang="en-US" sz="1600" u="none" cap="none" strike="noStrike">
                          <a:solidFill>
                            <a:srgbClr val="3F5378"/>
                          </a:solidFill>
                          <a:highlight>
                            <a:schemeClr val="lt2"/>
                          </a:highlight>
                          <a:latin typeface="Roboto Condensed"/>
                          <a:ea typeface="Roboto Condensed"/>
                          <a:cs typeface="Roboto Condensed"/>
                          <a:sym typeface="Roboto Condensed"/>
                        </a:rPr>
                        <a:t>ELIANA B. REYNALDO</a:t>
                      </a:r>
                      <a:endParaRPr b="1" sz="1600" u="none" cap="none" strike="noStrike">
                        <a:solidFill>
                          <a:srgbClr val="3F5378"/>
                        </a:solidFill>
                        <a:highlight>
                          <a:schemeClr val="lt2"/>
                        </a:highlight>
                        <a:latin typeface="Roboto Condensed"/>
                        <a:ea typeface="Roboto Condensed"/>
                        <a:cs typeface="Roboto Condensed"/>
                        <a:sym typeface="Roboto Condensed"/>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3F5378"/>
                        </a:solidFill>
                        <a:highlight>
                          <a:srgbClr val="FF0000"/>
                        </a:highlight>
                        <a:latin typeface="Roboto Condensed"/>
                        <a:ea typeface="Roboto Condensed"/>
                        <a:cs typeface="Roboto Condensed"/>
                        <a:sym typeface="Roboto Condensed"/>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lstStyle/>
                    <a:p>
                      <a:pPr indent="0" lvl="0" marL="0" marR="0" rtl="0" algn="just">
                        <a:lnSpc>
                          <a:spcPct val="100000"/>
                        </a:lnSpc>
                        <a:spcBef>
                          <a:spcPts val="0"/>
                        </a:spcBef>
                        <a:spcAft>
                          <a:spcPts val="0"/>
                        </a:spcAft>
                        <a:buClr>
                          <a:srgbClr val="000000"/>
                        </a:buClr>
                        <a:buSzPts val="1400"/>
                        <a:buFont typeface="Arial"/>
                        <a:buNone/>
                      </a:pPr>
                      <a:r>
                        <a:rPr lang="en-US" sz="1400" u="none" cap="none" strike="noStrike">
                          <a:solidFill>
                            <a:schemeClr val="dk1"/>
                          </a:solidFill>
                          <a:highlight>
                            <a:srgbClr val="FFFFFF"/>
                          </a:highlight>
                        </a:rPr>
                        <a:t>Ley, sujeto y transgresión</a:t>
                      </a:r>
                      <a:endParaRPr b="0" i="0" sz="1400" u="none" cap="none" strike="noStrike">
                        <a:solidFill>
                          <a:schemeClr val="dk1"/>
                        </a:solidFill>
                        <a:highlight>
                          <a:srgbClr val="FFFFFF"/>
                        </a:highlight>
                        <a:latin typeface="Arial"/>
                        <a:ea typeface="Arial"/>
                        <a:cs typeface="Arial"/>
                        <a:sym typeface="Arial"/>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US">
                          <a:solidFill>
                            <a:schemeClr val="dk1"/>
                          </a:solidFill>
                          <a:highlight>
                            <a:schemeClr val="lt2"/>
                          </a:highlight>
                        </a:rPr>
                        <a:t>Jueves </a:t>
                      </a:r>
                      <a:r>
                        <a:rPr lang="en-US" sz="1400" u="none" cap="none" strike="noStrike">
                          <a:solidFill>
                            <a:schemeClr val="dk1"/>
                          </a:solidFill>
                          <a:highlight>
                            <a:schemeClr val="lt2"/>
                          </a:highlight>
                        </a:rPr>
                        <a:t>02</a:t>
                      </a:r>
                      <a:r>
                        <a:rPr b="0" i="0" lang="en-US" sz="1400" u="none" cap="none" strike="noStrike">
                          <a:solidFill>
                            <a:schemeClr val="dk1"/>
                          </a:solidFill>
                          <a:highlight>
                            <a:schemeClr val="lt2"/>
                          </a:highlight>
                          <a:latin typeface="Arial"/>
                          <a:ea typeface="Arial"/>
                          <a:cs typeface="Arial"/>
                          <a:sym typeface="Arial"/>
                        </a:rPr>
                        <a:t> de Mayo</a:t>
                      </a:r>
                      <a:endParaRPr sz="1400" u="none" cap="none" strike="noStrike">
                        <a:highlight>
                          <a:schemeClr val="lt2"/>
                        </a:highlight>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highlight>
                            <a:schemeClr val="lt2"/>
                          </a:highlight>
                          <a:latin typeface="Arial"/>
                          <a:ea typeface="Arial"/>
                          <a:cs typeface="Arial"/>
                          <a:sym typeface="Arial"/>
                        </a:rPr>
                        <a:t>1</a:t>
                      </a:r>
                      <a:r>
                        <a:rPr lang="en-US">
                          <a:solidFill>
                            <a:schemeClr val="dk1"/>
                          </a:solidFill>
                          <a:highlight>
                            <a:schemeClr val="lt2"/>
                          </a:highlight>
                        </a:rPr>
                        <a:t>4</a:t>
                      </a:r>
                      <a:r>
                        <a:rPr b="0" i="0" lang="en-US" sz="1400" u="none" cap="none" strike="noStrike">
                          <a:solidFill>
                            <a:schemeClr val="dk1"/>
                          </a:solidFill>
                          <a:highlight>
                            <a:schemeClr val="lt2"/>
                          </a:highlight>
                          <a:latin typeface="Arial"/>
                          <a:ea typeface="Arial"/>
                          <a:cs typeface="Arial"/>
                          <a:sym typeface="Arial"/>
                        </a:rPr>
                        <a:t>:00 hs.</a:t>
                      </a:r>
                      <a:endParaRPr sz="1400" u="none" cap="none" strike="noStrike">
                        <a:highlight>
                          <a:schemeClr val="lt2"/>
                        </a:highlight>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highlight>
                          <a:srgbClr val="FF0000"/>
                        </a:highlight>
                      </a:endParaRPr>
                    </a:p>
                  </a:txBody>
                  <a:tcPr marT="68575" marB="68575" marR="91425" marL="91425" anchor="ctr">
                    <a:lnL cap="flat" cmpd="sng" w="9525">
                      <a:solidFill>
                        <a:srgbClr val="C7D3E6"/>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9"/>
          <p:cNvSpPr txBox="1"/>
          <p:nvPr>
            <p:ph type="title"/>
          </p:nvPr>
        </p:nvSpPr>
        <p:spPr>
          <a:xfrm>
            <a:off x="814275" y="392575"/>
            <a:ext cx="5492400" cy="583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000"/>
              <a:buNone/>
            </a:pPr>
            <a:r>
              <a:rPr lang="en-US"/>
              <a:t>REQUISITOS DE APROBACIÓN de la PPS “A”</a:t>
            </a:r>
            <a:endParaRPr/>
          </a:p>
        </p:txBody>
      </p:sp>
      <p:sp>
        <p:nvSpPr>
          <p:cNvPr id="210" name="Google Shape;210;p9"/>
          <p:cNvSpPr txBox="1"/>
          <p:nvPr>
            <p:ph idx="1" type="body"/>
          </p:nvPr>
        </p:nvSpPr>
        <p:spPr>
          <a:xfrm>
            <a:off x="183600" y="1052075"/>
            <a:ext cx="8776800" cy="3972000"/>
          </a:xfrm>
          <a:prstGeom prst="rect">
            <a:avLst/>
          </a:prstGeom>
          <a:noFill/>
          <a:ln>
            <a:noFill/>
          </a:ln>
        </p:spPr>
        <p:txBody>
          <a:bodyPr anchorCtr="0" anchor="ctr" bIns="91425" lIns="91425" spcFirstLastPara="1" rIns="91425" wrap="square" tIns="91425">
            <a:normAutofit lnSpcReduction="20000"/>
          </a:bodyPr>
          <a:lstStyle/>
          <a:p>
            <a:pPr indent="0" lvl="0" marL="76200" rtl="0" algn="just">
              <a:lnSpc>
                <a:spcPct val="100000"/>
              </a:lnSpc>
              <a:spcBef>
                <a:spcPts val="600"/>
              </a:spcBef>
              <a:spcAft>
                <a:spcPts val="0"/>
              </a:spcAft>
              <a:buSzPts val="2400"/>
              <a:buNone/>
            </a:pPr>
            <a:r>
              <a:rPr lang="en-US" sz="1300">
                <a:solidFill>
                  <a:srgbClr val="000000"/>
                </a:solidFill>
              </a:rPr>
              <a:t>Habiendo cumplimentado las</a:t>
            </a:r>
            <a:r>
              <a:rPr lang="en-US" sz="1300">
                <a:solidFill>
                  <a:schemeClr val="accent2"/>
                </a:solidFill>
              </a:rPr>
              <a:t> </a:t>
            </a:r>
            <a:r>
              <a:rPr b="1" lang="en-US" sz="1300">
                <a:solidFill>
                  <a:schemeClr val="accent2"/>
                </a:solidFill>
              </a:rPr>
              <a:t>2 (dos) evaluaciones parciales (Julio y Noviembre) </a:t>
            </a:r>
            <a:r>
              <a:rPr lang="en-US" sz="1300">
                <a:solidFill>
                  <a:srgbClr val="000000"/>
                </a:solidFill>
              </a:rPr>
              <a:t>, los/as alumnos/as deberán presentarse a un </a:t>
            </a:r>
            <a:r>
              <a:rPr b="1" lang="en-US" sz="1300">
                <a:solidFill>
                  <a:srgbClr val="000000"/>
                </a:solidFill>
              </a:rPr>
              <a:t>Coloquio Final </a:t>
            </a:r>
            <a:r>
              <a:rPr lang="en-US" sz="1300">
                <a:solidFill>
                  <a:srgbClr val="000000"/>
                </a:solidFill>
              </a:rPr>
              <a:t>en las fechas establecidas a tal efecto.</a:t>
            </a:r>
            <a:endParaRPr sz="2300">
              <a:solidFill>
                <a:srgbClr val="000000"/>
              </a:solidFill>
            </a:endParaRPr>
          </a:p>
          <a:p>
            <a:pPr indent="0" lvl="0" marL="76200" rtl="0" algn="just">
              <a:lnSpc>
                <a:spcPct val="100000"/>
              </a:lnSpc>
              <a:spcBef>
                <a:spcPts val="600"/>
              </a:spcBef>
              <a:spcAft>
                <a:spcPts val="0"/>
              </a:spcAft>
              <a:buSzPts val="2400"/>
              <a:buNone/>
            </a:pPr>
            <a:r>
              <a:rPr lang="en-US" sz="1300" u="sng">
                <a:solidFill>
                  <a:srgbClr val="000000"/>
                </a:solidFill>
              </a:rPr>
              <a:t>Con los siguientes requisitos</a:t>
            </a:r>
            <a:r>
              <a:rPr lang="en-US" sz="1300">
                <a:solidFill>
                  <a:srgbClr val="000000"/>
                </a:solidFill>
              </a:rPr>
              <a:t>:</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b="1" lang="en-US" sz="1300">
                <a:solidFill>
                  <a:srgbClr val="000000"/>
                </a:solidFill>
              </a:rPr>
              <a:t>90% de asistencia a los efectores </a:t>
            </a:r>
            <a:r>
              <a:rPr lang="en-US" sz="1300">
                <a:solidFill>
                  <a:srgbClr val="000000"/>
                </a:solidFill>
              </a:rPr>
              <a:t>públicos donde se realiza su PPS. Las inasistencias deberán ser debidamente justificadas. </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b="1" lang="en-US" sz="1300">
                <a:solidFill>
                  <a:srgbClr val="000000"/>
                </a:solidFill>
              </a:rPr>
              <a:t>Aprobación de las dos evaluaciones parciales</a:t>
            </a:r>
            <a:r>
              <a:rPr lang="en-US" sz="1300">
                <a:solidFill>
                  <a:srgbClr val="000000"/>
                </a:solidFill>
              </a:rPr>
              <a:t> de la producción con defensa oral del informe escrito.</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b="1" lang="en-US" sz="1300">
                <a:solidFill>
                  <a:srgbClr val="000000"/>
                </a:solidFill>
              </a:rPr>
              <a:t>Aprobado el Ateneo de Formación.</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lang="en-US" sz="1300">
                <a:solidFill>
                  <a:srgbClr val="000000"/>
                </a:solidFill>
              </a:rPr>
              <a:t>La producción de la primera parte (avance institucional) puede ser elaborada grupalmente, </a:t>
            </a:r>
            <a:r>
              <a:rPr b="1" lang="en-US" sz="1300">
                <a:solidFill>
                  <a:srgbClr val="000000"/>
                </a:solidFill>
              </a:rPr>
              <a:t>pero la defensa en el coloquio es individual</a:t>
            </a:r>
            <a:r>
              <a:rPr lang="en-US" sz="1300">
                <a:solidFill>
                  <a:srgbClr val="000000"/>
                </a:solidFill>
              </a:rPr>
              <a:t>.</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lang="en-US" sz="1300">
                <a:solidFill>
                  <a:srgbClr val="000000"/>
                </a:solidFill>
              </a:rPr>
              <a:t>El </a:t>
            </a:r>
            <a:r>
              <a:rPr b="1" lang="en-US" sz="1300">
                <a:solidFill>
                  <a:srgbClr val="000000"/>
                </a:solidFill>
              </a:rPr>
              <a:t>Coloquio Final </a:t>
            </a:r>
            <a:r>
              <a:rPr lang="en-US" sz="1300">
                <a:solidFill>
                  <a:srgbClr val="000000"/>
                </a:solidFill>
              </a:rPr>
              <a:t>se desarrollará sobre el eje del Informe Final presentado, evaluándose la conceptualización de la práctica realizada en relación al Programa de la PPS cátedra ”A”, del efector donde realizó su práctica clínica/institucional y las referencias bibliográficas indicadas.</a:t>
            </a:r>
            <a:endParaRPr sz="2300">
              <a:solidFill>
                <a:srgbClr val="000000"/>
              </a:solidFill>
            </a:endParaRPr>
          </a:p>
          <a:p>
            <a:pPr indent="-374650" lvl="0" marL="457200" rtl="0" algn="just">
              <a:lnSpc>
                <a:spcPct val="100000"/>
              </a:lnSpc>
              <a:spcBef>
                <a:spcPts val="600"/>
              </a:spcBef>
              <a:spcAft>
                <a:spcPts val="0"/>
              </a:spcAft>
              <a:buClr>
                <a:srgbClr val="000000"/>
              </a:buClr>
              <a:buSzPts val="2300"/>
              <a:buChar char="▰"/>
            </a:pPr>
            <a:r>
              <a:rPr lang="en-US" sz="1300">
                <a:solidFill>
                  <a:srgbClr val="000000"/>
                </a:solidFill>
              </a:rPr>
              <a:t>La </a:t>
            </a:r>
            <a:r>
              <a:rPr b="1" lang="en-US" sz="1300">
                <a:solidFill>
                  <a:srgbClr val="000000"/>
                </a:solidFill>
              </a:rPr>
              <a:t>nota de promoción final de la PPS </a:t>
            </a:r>
            <a:r>
              <a:rPr lang="en-US" sz="1300">
                <a:solidFill>
                  <a:srgbClr val="000000"/>
                </a:solidFill>
              </a:rPr>
              <a:t>será el promedio de las notas final de la cursada  y del coloquio.</a:t>
            </a:r>
            <a:endParaRPr sz="2300">
              <a:solidFill>
                <a:srgbClr val="000000"/>
              </a:solidFill>
            </a:endParaRPr>
          </a:p>
        </p:txBody>
      </p:sp>
      <p:sp>
        <p:nvSpPr>
          <p:cNvPr id="211" name="Google Shape;211;p9"/>
          <p:cNvSpPr txBox="1"/>
          <p:nvPr>
            <p:ph idx="12" type="sldNum"/>
          </p:nvPr>
        </p:nvSpPr>
        <p:spPr>
          <a:xfrm>
            <a:off x="7618000" y="4636500"/>
            <a:ext cx="1487400" cy="315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Usuario</dc:creator>
</cp:coreProperties>
</file>