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Classic" panose="020B0604020202020204" charset="0"/>
      <p:regular r:id="rId23"/>
    </p:embeddedFont>
    <p:embeddedFont>
      <p:font typeface="Montserrat Light" panose="00000400000000000000" pitchFamily="2" charset="0"/>
      <p:regular r:id="rId24"/>
    </p:embeddedFont>
    <p:embeddedFont>
      <p:font typeface="Montserrat Light Bold" panose="020B0604020202020204" charset="0"/>
      <p:regular r:id="rId25"/>
      <p:bold r:id="rId26"/>
    </p:embeddedFont>
    <p:embeddedFont>
      <p:font typeface="Oswald" panose="000005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65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psico.unr.edu.ar/wp-content/uploads/2024/06/3000-OTRAS-LOCALIDADES-al-10-06-2024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psico.unr.edu.ar/wp-content/uploads/2024/06/3000-OTRAS-LOCALIDADES-al-10-06-2024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ilvanalerma@hotmail.co" TargetMode="External"/><Relationship Id="rId2" Type="http://schemas.openxmlformats.org/officeDocument/2006/relationships/hyperlink" Target="https://meet.google.com/api-hzhu-ck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ncejas@yahoo.com.a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api-hzhu-ck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nVRLqtQXTKHmboq39" TargetMode="External"/><Relationship Id="rId2" Type="http://schemas.openxmlformats.org/officeDocument/2006/relationships/hyperlink" Target="https://forms.gle/gnhsrcAHmv2iy5rw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27622" y="338716"/>
            <a:ext cx="19743245" cy="9609568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3012368" y="2283528"/>
            <a:ext cx="1226326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099825" y="3274764"/>
            <a:ext cx="14088351" cy="327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0"/>
              </a:lnSpc>
            </a:pPr>
            <a:r>
              <a:rPr lang="en-US" sz="12000" spc="-12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BIENVENIDXS</a:t>
            </a:r>
          </a:p>
          <a:p>
            <a:pPr algn="ctr">
              <a:lnSpc>
                <a:spcPts val="12720"/>
              </a:lnSpc>
            </a:pPr>
            <a:r>
              <a:rPr lang="en-US" sz="12000" spc="-12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 A LAS PPS "C"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69614" y="7112325"/>
            <a:ext cx="1334877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Aquí encontrarás información sobre nuestro Espacio Curricular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08892" y="338716"/>
            <a:ext cx="9448092" cy="9609568"/>
          </a:xfrm>
          <a:prstGeom prst="rect">
            <a:avLst/>
          </a:prstGeom>
          <a:solidFill>
            <a:srgbClr val="FEFFF8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1028700" y="3646318"/>
            <a:ext cx="6552350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5"/>
              </a:lnSpc>
            </a:pPr>
            <a:r>
              <a:rPr lang="en-US" sz="825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PRÁCTICAS SUPERVISADAS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1130" y="816674"/>
            <a:ext cx="7589646" cy="905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6"/>
              </a:lnSpc>
            </a:pPr>
            <a:endParaRPr dirty="0"/>
          </a:p>
          <a:p>
            <a:pPr algn="just">
              <a:lnSpc>
                <a:spcPts val="4276"/>
              </a:lnSpc>
            </a:pP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ámbitos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los que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realizaremos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las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prácticas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son (Res Nº 232/2014 CD):</a:t>
            </a:r>
          </a:p>
          <a:p>
            <a:pPr algn="just">
              <a:lnSpc>
                <a:spcPts val="4276"/>
              </a:lnSpc>
            </a:pP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27649" lvl="1" indent="-263824" algn="just">
              <a:lnSpc>
                <a:spcPts val="4276"/>
              </a:lnSpc>
              <a:buFont typeface="Arial"/>
              <a:buChar char="•"/>
            </a:pP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Clínica</a:t>
            </a: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27649" lvl="1" indent="-263824" algn="just">
              <a:lnSpc>
                <a:spcPts val="4276"/>
              </a:lnSpc>
              <a:buFont typeface="Arial"/>
              <a:buChar char="•"/>
            </a:pP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Laboral/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organizacional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/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institucional</a:t>
            </a: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27649" lvl="1" indent="-263824" algn="just">
              <a:lnSpc>
                <a:spcPts val="4276"/>
              </a:lnSpc>
              <a:buFont typeface="Arial"/>
              <a:buChar char="•"/>
            </a:pP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Educativa</a:t>
            </a: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27649" lvl="1" indent="-263824" algn="just">
              <a:lnSpc>
                <a:spcPts val="4276"/>
              </a:lnSpc>
              <a:buFont typeface="Arial"/>
              <a:buChar char="•"/>
            </a:pP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Jurídica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/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forense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</a:t>
            </a:r>
          </a:p>
          <a:p>
            <a:pPr marL="527649" lvl="1" indent="-263824" algn="just">
              <a:lnSpc>
                <a:spcPts val="4276"/>
              </a:lnSpc>
              <a:buFont typeface="Arial"/>
              <a:buChar char="•"/>
            </a:pP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Social/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comunitaria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just">
              <a:lnSpc>
                <a:spcPts val="4276"/>
              </a:lnSpc>
            </a:pP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ts val="4276"/>
              </a:lnSpc>
            </a:pP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detallan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continuación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los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efectores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dispositivos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donde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lxs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alumnxs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podrán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realizar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sus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prácticas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así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como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los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horarios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docente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cargo de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cada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comisión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supervisión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</a:p>
          <a:p>
            <a:pPr algn="just">
              <a:lnSpc>
                <a:spcPts val="4276"/>
              </a:lnSpc>
            </a:pP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</a:p>
          <a:p>
            <a:pPr algn="l">
              <a:lnSpc>
                <a:spcPts val="3665"/>
              </a:lnSpc>
            </a:pP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3665"/>
              </a:lnSpc>
            </a:pP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000"/>
            <a:ext cx="6068995" cy="324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69"/>
              </a:lnSpc>
            </a:pPr>
            <a:r>
              <a:rPr lang="en-US" sz="11517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NATALIA AMATIELLO</a:t>
            </a:r>
          </a:p>
        </p:txBody>
      </p:sp>
      <p:sp>
        <p:nvSpPr>
          <p:cNvPr id="3" name="AutoShape 3"/>
          <p:cNvSpPr/>
          <p:nvPr/>
        </p:nvSpPr>
        <p:spPr>
          <a:xfrm>
            <a:off x="7097695" y="338716"/>
            <a:ext cx="11448342" cy="9609568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5637253"/>
            <a:ext cx="2291811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Jueves 8-10 </a:t>
            </a:r>
            <a:r>
              <a:rPr lang="es-AR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endParaRPr lang="es-AR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3079"/>
              </a:lnSpc>
            </a:pP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Jueves 10-12hs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5002626"/>
            <a:ext cx="306391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DIA Y HORARIO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4801" y="2915783"/>
            <a:ext cx="9959762" cy="94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s-AR" sz="280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CONVENIOS CON LOS QUE TRABAJAMOS EN LOS         AÑOS 2024 Y 2025</a:t>
            </a:r>
            <a:endParaRPr lang="en-US" sz="2800" dirty="0">
              <a:solidFill>
                <a:srgbClr val="952876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844718"/>
            <a:ext cx="933155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CONTACTO: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422886"/>
            <a:ext cx="407833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nataliaamatiello@yahoo.com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24801" y="800100"/>
            <a:ext cx="9959762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90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COMISIÓN VIRTUAL</a:t>
            </a:r>
          </a:p>
          <a:p>
            <a:pPr algn="ctr">
              <a:lnSpc>
                <a:spcPts val="4290"/>
              </a:lnSpc>
            </a:pPr>
            <a:endParaRPr lang="en-US" sz="3900" dirty="0">
              <a:solidFill>
                <a:srgbClr val="952876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ts val="4290"/>
              </a:lnSpc>
            </a:pPr>
            <a:r>
              <a:rPr lang="en-US" sz="390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Para </a:t>
            </a:r>
            <a:r>
              <a:rPr lang="en-US" sz="3900" dirty="0" err="1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estudiantes</a:t>
            </a:r>
            <a:r>
              <a:rPr lang="en-US" sz="390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3900" dirty="0" err="1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localidades</a:t>
            </a:r>
            <a:r>
              <a:rPr lang="en-US" sz="390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 por </a:t>
            </a:r>
            <a:r>
              <a:rPr lang="en-US" sz="3900" dirty="0" err="1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fuera</a:t>
            </a:r>
            <a:r>
              <a:rPr lang="en-US" sz="390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 de Rosario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20001" y="7526108"/>
            <a:ext cx="10420882" cy="1275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</a:t>
            </a:r>
            <a:r>
              <a:rPr lang="en-US" sz="2399" u="sng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nk de </a:t>
            </a:r>
            <a:r>
              <a:rPr lang="en-US" sz="2399" u="sng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acceso</a:t>
            </a:r>
            <a:r>
              <a:rPr lang="en-US" sz="2399" u="sng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 a la </a:t>
            </a:r>
            <a:r>
              <a:rPr lang="en-US" sz="2399" u="sng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nómina</a:t>
            </a:r>
            <a:r>
              <a:rPr lang="en-US" sz="2399" u="sng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 de </a:t>
            </a:r>
            <a:r>
              <a:rPr lang="en-US" sz="2399" u="sng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convenios</a:t>
            </a:r>
            <a:r>
              <a:rPr lang="en-US" sz="2399" u="sng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 </a:t>
            </a:r>
            <a:r>
              <a:rPr lang="en-US" sz="2399" u="sng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vigentes</a:t>
            </a:r>
            <a:r>
              <a:rPr lang="en-US" sz="2399" u="sng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 para </a:t>
            </a:r>
            <a:r>
              <a:rPr lang="en-US" sz="2399" u="sng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todas</a:t>
            </a:r>
            <a:r>
              <a:rPr lang="en-US" sz="2399" u="sng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psico.unr.edu.ar/wp-content/uploads/2024/06/3000-OTRAS-LOCALIDADES-al-10-06-2024.pdf"/>
              </a:rPr>
              <a:t> las PPS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399" u="sng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  <a:hlinkClick r:id="rId2" tooltip="https://fpsico.unr.edu.ar/wp-content/uploads/2024/06/3000-OTRAS-LOCALIDADES-al-10-06-2024.pdf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Continúa</a:t>
            </a:r>
            <a:r>
              <a:rPr lang="en-US" sz="23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3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abierto</a:t>
            </a:r>
            <a:r>
              <a:rPr lang="en-US" sz="23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a </a:t>
            </a:r>
            <a:r>
              <a:rPr lang="en-US" sz="23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nuevas</a:t>
            </a:r>
            <a:r>
              <a:rPr lang="en-US" sz="23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3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suscripciones</a:t>
            </a:r>
            <a:endParaRPr lang="en-US" sz="2399" b="1" dirty="0">
              <a:solidFill>
                <a:srgbClr val="952876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69797" y="4004167"/>
            <a:ext cx="10014766" cy="3150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Hospital Interzonal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Agudos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San Felipe (San Nicolas, Bs. As.), Hospital San José (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Pergamino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Bs. As.),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Venado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Tuerto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(Sta. Fe), Rojas (Bs. As); Colón (Bs. As),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SAMco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Fray Luis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Beltrán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(Sta. Fe), CIC (Centro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Integrador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Comunitario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Comuna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General Lagos, Sta. Fe), Hospital Felipe Heras (Concordia, Entre Ríos),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SAMco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“Dr. Juan Mario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Valdano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(Las Parejas, Sta. Fe),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SAMco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“Hospital Rural N° 61” (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Roldán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Sta. Fe), Taller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Protegido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Centro de Día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Pinquén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(Galvez, Sta. Fe) y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convenio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marco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Ministerio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Salud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Provincia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Buenos Aires.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0148" y="876300"/>
            <a:ext cx="6203352" cy="3257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69"/>
              </a:lnSpc>
            </a:pPr>
            <a:r>
              <a:rPr lang="en-US" sz="11517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MARÍA SOL BERTI</a:t>
            </a:r>
          </a:p>
        </p:txBody>
      </p:sp>
      <p:sp>
        <p:nvSpPr>
          <p:cNvPr id="3" name="AutoShape 3"/>
          <p:cNvSpPr/>
          <p:nvPr/>
        </p:nvSpPr>
        <p:spPr>
          <a:xfrm>
            <a:off x="6673500" y="342900"/>
            <a:ext cx="11614500" cy="9605384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1028700" y="5694628"/>
            <a:ext cx="3748543" cy="77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Martes 14-16hs</a:t>
            </a:r>
          </a:p>
          <a:p>
            <a:pPr algn="l">
              <a:lnSpc>
                <a:spcPts val="3102"/>
              </a:lnSpc>
            </a:pP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Martes 16-18hs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86350"/>
            <a:ext cx="3748543" cy="48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DIA Y HORARIO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47898" y="1954629"/>
            <a:ext cx="10969955" cy="752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CeCoAs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.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Centro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Comunitario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Asistencial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Extensión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Docente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cátedra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Psicología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Psicopatología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Lenguaje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Facultad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Psicología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UNR.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Dirección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Riobamba 250 bis.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Horario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martes de 12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14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Viernes de 8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14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</a:p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Hospital Vilela.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Servicio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salud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mental.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Dirección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Virasoro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1855. Rosario.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Horario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8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16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Dispositivos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sustitutivos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la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lógica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manicomial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y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dispositivo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acompañamiento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terapéutico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.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Servicio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Salud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Mental del Hospital Escuela Eva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Perón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Granadero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Baigorria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Dirección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Av. San Martín 1645.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Granadero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Baigorria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Santa Fe. </a:t>
            </a:r>
            <a:r>
              <a:rPr lang="en-US" sz="2216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Horario</a:t>
            </a:r>
            <a:r>
              <a:rPr lang="en-US" sz="2216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: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miércoles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14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r>
              <a:rPr lang="es-AR" sz="2216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Centro de Estudios Interdisciplinarios para la Salud</a:t>
            </a:r>
            <a:r>
              <a:rPr lang="es-AR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Asociación Civil que se ocupa de la accesibilidad al uso del cannabis medicinal. </a:t>
            </a:r>
            <a:r>
              <a:rPr lang="es-AR" sz="2216" b="1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Horario: </a:t>
            </a:r>
            <a:r>
              <a:rPr lang="es-AR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formación: Jueves 16-19.30 Link Instagram.</a:t>
            </a:r>
          </a:p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r>
              <a:rPr lang="es-AR" sz="2216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Dirección Penal Juvenil</a:t>
            </a:r>
            <a:r>
              <a:rPr lang="es-AR" sz="2216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.</a:t>
            </a:r>
            <a:r>
              <a:rPr lang="es-AR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Institución dependiente del Gobierno de la provincia de Santa Fe. Dirección: Dorrego 950. </a:t>
            </a:r>
            <a:r>
              <a:rPr lang="es-AR" sz="2216" b="1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Día y Horario</a:t>
            </a:r>
            <a:r>
              <a:rPr lang="es-AR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Jueves de 8 </a:t>
            </a:r>
            <a:r>
              <a:rPr lang="es-AR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s-AR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10.30 </a:t>
            </a:r>
            <a:r>
              <a:rPr lang="es-AR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s-AR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(se </a:t>
            </a:r>
            <a:r>
              <a:rPr lang="es-AR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reve</a:t>
            </a:r>
            <a:r>
              <a:rPr lang="es-AR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cada año).</a:t>
            </a:r>
            <a:endParaRPr lang="en-US" sz="2216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r>
              <a:rPr lang="en-US" sz="2216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Centros</a:t>
            </a:r>
            <a:r>
              <a:rPr lang="en-US" sz="2216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216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Salud</a:t>
            </a:r>
            <a:r>
              <a:rPr lang="en-US" sz="2216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 Municipal- </a:t>
            </a:r>
            <a:r>
              <a:rPr lang="en-US" sz="2216" b="1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Horario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8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17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endParaRPr lang="en-US" sz="2216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r>
              <a:rPr lang="en-US" sz="2216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Centros</a:t>
            </a:r>
            <a:r>
              <a:rPr lang="en-US" sz="2216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216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Salud</a:t>
            </a:r>
            <a:r>
              <a:rPr lang="en-US" sz="2216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 Provincial/APS</a:t>
            </a:r>
            <a:r>
              <a:rPr lang="en-US" sz="2216" b="1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216" b="1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Horario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8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16 </a:t>
            </a:r>
            <a:r>
              <a:rPr lang="en-US" sz="2216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216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478519" lvl="1" indent="-239260" algn="l">
              <a:lnSpc>
                <a:spcPts val="3102"/>
              </a:lnSpc>
              <a:buFont typeface="Arial"/>
              <a:buChar char="•"/>
            </a:pPr>
            <a:endParaRPr lang="en-US" sz="2216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06860" y="1290283"/>
            <a:ext cx="10969955" cy="48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CONVENIOS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758577"/>
            <a:ext cx="3748543" cy="48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CONTACTO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376418"/>
            <a:ext cx="3458695" cy="76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msol@gmail.com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000"/>
            <a:ext cx="6068995" cy="324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69"/>
              </a:lnSpc>
            </a:pPr>
            <a:r>
              <a:rPr lang="en-US" sz="11517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FLORIANA BÉCARES</a:t>
            </a:r>
          </a:p>
        </p:txBody>
      </p:sp>
      <p:sp>
        <p:nvSpPr>
          <p:cNvPr id="3" name="AutoShape 3"/>
          <p:cNvSpPr/>
          <p:nvPr/>
        </p:nvSpPr>
        <p:spPr>
          <a:xfrm>
            <a:off x="6919147" y="833198"/>
            <a:ext cx="11448342" cy="9609568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1244771" y="5364303"/>
            <a:ext cx="3472671" cy="76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Miércoles</a:t>
            </a:r>
            <a:r>
              <a:rPr lang="en-US" sz="220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18-19.30hs </a:t>
            </a:r>
            <a:r>
              <a:rPr lang="en-US" sz="220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Miércoles</a:t>
            </a:r>
            <a:r>
              <a:rPr lang="en-US" sz="220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19.30-21hs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26176" y="4723307"/>
            <a:ext cx="34726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DIA Y HORARIO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7747" y="3074170"/>
            <a:ext cx="9331553" cy="831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Casita de la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Mujer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y la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Diversidad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Barrio empalme Granero. Dependiente MTE. </a:t>
            </a:r>
            <a:r>
              <a:rPr lang="es-AR" sz="2199" b="1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Dirección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s-AR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Polichiso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1194. </a:t>
            </a:r>
            <a:r>
              <a:rPr lang="es-AR" sz="2199" b="1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Horario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vespertino.</a:t>
            </a: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80389" lvl="1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La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Ética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.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Escuela N° 3188 “del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Territorio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Insurgente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Camino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Andado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”. Primera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escuela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autónoma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provincial de Santa Fe. EMPA (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Turno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Vespertino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).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Dirección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Nuevo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Alberdi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 Link </a:t>
            </a:r>
            <a:r>
              <a:rPr lang="en-US" sz="2199" u="sng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Instagram</a:t>
            </a:r>
          </a:p>
          <a:p>
            <a:pPr marL="580389" lvl="1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El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Semillero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Bachillerato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Popular Barrio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Tablada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Dependiente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Movimento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Social 26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junio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Espacio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salud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mental y derechos.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Turno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vespertino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Dirección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Zona Sur.</a:t>
            </a:r>
          </a:p>
          <a:p>
            <a:pPr marL="580389" lvl="1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s-AR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Centro de Salud Evita. Dirección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Chubut 1512. VGG. </a:t>
            </a:r>
            <a:r>
              <a:rPr lang="es-AR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Horario: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matutino. Dependiente de la Secretaria de Salud de Villa Gobernador Gálvez. </a:t>
            </a:r>
          </a:p>
          <a:p>
            <a:pPr marL="580389" lvl="1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s-AR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La posta de la Rivera. Dirección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Maipú y Av. De la Rivera. VGG. </a:t>
            </a:r>
            <a:r>
              <a:rPr lang="es-AR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Horario: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matutino. Dependiente de la Secretaria de Salud de Villa Gobernador Gálvez. </a:t>
            </a:r>
          </a:p>
          <a:p>
            <a:pPr marL="580389" lvl="1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s-AR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Centro de Salud San Martín. Dirección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Suipacha 3004.VGG. </a:t>
            </a:r>
            <a:r>
              <a:rPr lang="es-AR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Horario: </a:t>
            </a:r>
            <a:r>
              <a:rPr lang="es-AR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matutino. Dependiente de la Secretaria de Salud de Villa Gobernador Gálvez. </a:t>
            </a: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80389" lvl="1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rgbClr val="952876"/>
              </a:solidFill>
              <a:latin typeface="Montserrat Light Bold" panose="020B0604020202020204" charset="0"/>
              <a:ea typeface="Montserrat Light"/>
              <a:cs typeface="Montserrat Light"/>
              <a:sym typeface="Montserrat Light"/>
            </a:endParaRPr>
          </a:p>
          <a:p>
            <a:pPr marL="580389" lvl="1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60233" y="2275233"/>
            <a:ext cx="933155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CONVENIO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596160"/>
            <a:ext cx="329100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ffbecares@gmail.com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961533"/>
            <a:ext cx="329100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CONTACTO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000"/>
            <a:ext cx="6068995" cy="488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69"/>
              </a:lnSpc>
            </a:pPr>
            <a:r>
              <a:rPr lang="en-US" sz="11517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MAURICIO DE SOUSA SANTOS</a:t>
            </a:r>
          </a:p>
        </p:txBody>
      </p:sp>
      <p:sp>
        <p:nvSpPr>
          <p:cNvPr id="3" name="AutoShape 3"/>
          <p:cNvSpPr/>
          <p:nvPr/>
        </p:nvSpPr>
        <p:spPr>
          <a:xfrm>
            <a:off x="7267046" y="513576"/>
            <a:ext cx="11448342" cy="9609568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1028700" y="6338623"/>
            <a:ext cx="3063912" cy="76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endParaRPr lang="en-US" sz="2200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3079"/>
              </a:lnSpc>
            </a:pPr>
            <a:r>
              <a:rPr lang="en-US" sz="220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Lunes 10hs a 12hs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703997"/>
            <a:ext cx="3063912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 lang="en-US" sz="2800" dirty="0">
              <a:solidFill>
                <a:srgbClr val="952876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DIA Y HORARIO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67601" y="2476500"/>
            <a:ext cx="9791700" cy="5933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0389" lvl="1" indent="-342900" algn="just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Refugio Municipal de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Varones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en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situación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calle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Dirección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: 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Esmeralda 3549  </a:t>
            </a:r>
          </a:p>
          <a:p>
            <a:pPr marL="580389" lvl="1" indent="-342900" algn="just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Refugio Municipal de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Mujeres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y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Niñes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en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situación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calle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.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b="1" dirty="0" err="1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Dirección</a:t>
            </a:r>
            <a:r>
              <a:rPr lang="en-US" sz="2199" b="1" dirty="0">
                <a:solidFill>
                  <a:srgbClr val="952876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: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Balcarce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1077. </a:t>
            </a:r>
            <a:r>
              <a:rPr lang="en-US" sz="2199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Horario</a:t>
            </a:r>
            <a:r>
              <a:rPr lang="en-US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: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Matutino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Vespertino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Nocturno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De Lunes a Domingo.</a:t>
            </a:r>
          </a:p>
          <a:p>
            <a:pPr algn="just">
              <a:lnSpc>
                <a:spcPts val="3079"/>
              </a:lnSpc>
            </a:pP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Dependiente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Área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intervenciones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personas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situación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calle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Dirección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General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Intervenciones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Emergentes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Secretaría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Desarrollo Humano y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Hábitat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Dependencia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Municipalidad de Rosario. </a:t>
            </a:r>
          </a:p>
          <a:p>
            <a:pPr marL="342900" indent="-342900" algn="just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Dirección</a:t>
            </a:r>
            <a:r>
              <a:rPr lang="en-US" sz="2199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Prevención</a:t>
            </a:r>
            <a:r>
              <a:rPr lang="en-US" sz="2199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 de las </a:t>
            </a:r>
            <a:r>
              <a:rPr lang="en-US" sz="2199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Violencias</a:t>
            </a:r>
            <a:r>
              <a:rPr lang="en-US" sz="2199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b="1" dirty="0" err="1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Género</a:t>
            </a:r>
            <a:r>
              <a:rPr lang="en-US" sz="2199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.</a:t>
            </a:r>
            <a:r>
              <a:rPr lang="en-US" sz="2199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b="1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Dirección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      Moreno 960 (PB). </a:t>
            </a:r>
            <a:r>
              <a:rPr lang="en-US" sz="2199" b="1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Horario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8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16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hs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De lunes a Viernes.</a:t>
            </a: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Dependiente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Secretaría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Igualdad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Género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DDHH, de la Municipalidad de Rosario..</a:t>
            </a:r>
          </a:p>
          <a:p>
            <a:pPr marL="342900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b="1" dirty="0">
                <a:solidFill>
                  <a:srgbClr val="952876"/>
                </a:solidFill>
                <a:latin typeface="Montserrat Light Bold" panose="020B0604020202020204" charset="0"/>
                <a:ea typeface="Montserrat Light"/>
                <a:cs typeface="Montserrat Light"/>
                <a:sym typeface="Montserrat Light"/>
              </a:rPr>
              <a:t>Hospital Roque Saenz Peña</a:t>
            </a:r>
            <a:r>
              <a:rPr lang="en-US" sz="2199" b="1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“El Puente”.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Dispositivo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sustitutivo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 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salud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mental. </a:t>
            </a:r>
            <a:r>
              <a:rPr lang="en-US" sz="2199" b="1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Dirección</a:t>
            </a:r>
            <a:r>
              <a:rPr lang="en-US" sz="2199" b="1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Laprida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5381. Zona Sur. </a:t>
            </a:r>
            <a:r>
              <a:rPr lang="en-US" sz="2199" b="1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Horario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2199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Vespertino</a:t>
            </a: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27747" y="1486106"/>
            <a:ext cx="933155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CONVENIOS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25441" y="10199792"/>
            <a:ext cx="933155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8325441" y="9565165"/>
            <a:ext cx="933155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28700" y="7035218"/>
            <a:ext cx="9331553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 lang="en-US" sz="2800" dirty="0">
              <a:solidFill>
                <a:srgbClr val="952876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CONTACTO: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668948"/>
            <a:ext cx="4229100" cy="765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mjdesousasantos@gmail.com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3613251" y="7075237"/>
            <a:ext cx="719209" cy="6390118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4474971" y="1877087"/>
            <a:ext cx="9338059" cy="2899410"/>
            <a:chOff x="0" y="0"/>
            <a:chExt cx="12450745" cy="3865881"/>
          </a:xfrm>
        </p:grpSpPr>
        <p:sp>
          <p:nvSpPr>
            <p:cNvPr id="4" name="TextBox 4"/>
            <p:cNvSpPr txBox="1"/>
            <p:nvPr/>
          </p:nvSpPr>
          <p:spPr>
            <a:xfrm>
              <a:off x="0" y="296545"/>
              <a:ext cx="12427209" cy="1047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40"/>
                </a:lnSpc>
              </a:pPr>
              <a:r>
                <a:rPr lang="en-US" sz="540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CONVENIOS EN OTRAS LOCALIDADES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82720"/>
              <a:ext cx="12450745" cy="724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8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340947"/>
              <a:ext cx="12408928" cy="451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474971" y="3550124"/>
            <a:ext cx="896385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Hemos realizado convenios con otras localidades en función de las necesidades del alumnado.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CONTINUA ABIERTO A NUEVAS SUSCRIPCIONES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62074" y="5529379"/>
            <a:ext cx="8963852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 TRABAJA CON LOS CONVENIOS QUE EFECTUA LA FPSICO PARA TODAS LAS PPS 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952876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2" tooltip="https://fpsico.unr.edu.ar/wp-content/uploads/2024/06/3000-OTRAS-LOCALIDADES-al-10-06-2024.pdf"/>
              </a:rPr>
              <a:t>Link de acceso a la nómina de convenios</a:t>
            </a:r>
            <a:r>
              <a:rPr lang="en-US" sz="2799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952876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5002" y="747779"/>
            <a:ext cx="12519153" cy="7215802"/>
            <a:chOff x="0" y="38100"/>
            <a:chExt cx="16692204" cy="9621069"/>
          </a:xfrm>
        </p:grpSpPr>
        <p:sp>
          <p:nvSpPr>
            <p:cNvPr id="3" name="TextBox 3"/>
            <p:cNvSpPr txBox="1"/>
            <p:nvPr/>
          </p:nvSpPr>
          <p:spPr>
            <a:xfrm>
              <a:off x="0" y="2163269"/>
              <a:ext cx="16662239" cy="1353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72"/>
                </a:lnSpc>
              </a:pPr>
              <a:r>
                <a:rPr lang="en-US" sz="7065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AULA COMUNIDADES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6692204" cy="933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21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25056"/>
              <a:ext cx="16692204" cy="5034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90"/>
                </a:lnSpc>
              </a:pPr>
              <a:r>
                <a:rPr lang="en-US" sz="3564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 AULA N1003</a:t>
              </a:r>
            </a:p>
            <a:p>
              <a:pPr algn="l">
                <a:lnSpc>
                  <a:spcPts val="4990"/>
                </a:lnSpc>
              </a:pPr>
              <a:r>
                <a:rPr lang="en-US" sz="3564" spc="178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(</a:t>
              </a:r>
              <a:r>
                <a:rPr lang="en-US" sz="3564" spc="178" dirty="0" err="1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contenido</a:t>
              </a:r>
              <a:r>
                <a:rPr lang="en-US" sz="3564" spc="178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 </a:t>
              </a:r>
              <a:r>
                <a:rPr lang="en-US" sz="3564" spc="178" dirty="0" err="1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oculto</a:t>
              </a:r>
              <a:r>
                <a:rPr lang="en-US" sz="3564" spc="178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 hasta </a:t>
              </a:r>
              <a:r>
                <a:rPr lang="en-US" sz="3564" spc="178" dirty="0" err="1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inicio</a:t>
              </a:r>
              <a:r>
                <a:rPr lang="en-US" sz="3564" spc="178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 de </a:t>
              </a:r>
              <a:r>
                <a:rPr lang="en-US" sz="3564" spc="178" dirty="0" err="1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clases</a:t>
              </a:r>
              <a:r>
                <a:rPr lang="en-US" sz="3564" spc="178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)</a:t>
              </a:r>
            </a:p>
            <a:p>
              <a:pPr algn="l">
                <a:lnSpc>
                  <a:spcPts val="4990"/>
                </a:lnSpc>
              </a:pPr>
              <a:endParaRPr lang="en-US" sz="3564" spc="178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endParaRPr>
            </a:p>
            <a:p>
              <a:pPr algn="l">
                <a:lnSpc>
                  <a:spcPts val="4990"/>
                </a:lnSpc>
              </a:pPr>
              <a:r>
                <a:rPr lang="en-US" sz="3564" spc="178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CLAVE DE AUTOINSCRIPCIÓN: </a:t>
              </a:r>
            </a:p>
            <a:p>
              <a:pPr algn="l">
                <a:lnSpc>
                  <a:spcPts val="4990"/>
                </a:lnSpc>
              </a:pPr>
              <a:r>
                <a:rPr lang="en-US" sz="3564" spc="178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Ateneo2026</a:t>
              </a:r>
            </a:p>
            <a:p>
              <a:pPr algn="l">
                <a:lnSpc>
                  <a:spcPts val="4990"/>
                </a:lnSpc>
              </a:pPr>
              <a:endParaRPr lang="en-US" sz="3564" spc="178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742950" y="9829800"/>
            <a:ext cx="19773900" cy="876300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27622" y="338716"/>
            <a:ext cx="19743245" cy="9609568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3012368" y="2283528"/>
            <a:ext cx="1226326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099825" y="4079627"/>
            <a:ext cx="14088351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0"/>
              </a:lnSpc>
            </a:pPr>
            <a:r>
              <a:rPr lang="en-US" sz="12000" spc="-12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LXS ESPERAMOS!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27622" y="338716"/>
            <a:ext cx="12686592" cy="9609568"/>
          </a:xfrm>
          <a:prstGeom prst="rect">
            <a:avLst/>
          </a:prstGeom>
          <a:solidFill>
            <a:srgbClr val="FEFFF8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864454" y="1028700"/>
            <a:ext cx="9833359" cy="7810992"/>
            <a:chOff x="0" y="0"/>
            <a:chExt cx="13111145" cy="10414657"/>
          </a:xfrm>
        </p:grpSpPr>
        <p:sp>
          <p:nvSpPr>
            <p:cNvPr id="4" name="TextBox 4"/>
            <p:cNvSpPr txBox="1"/>
            <p:nvPr/>
          </p:nvSpPr>
          <p:spPr>
            <a:xfrm>
              <a:off x="0" y="85725"/>
              <a:ext cx="13054467" cy="174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00"/>
                </a:lnSpc>
              </a:pPr>
              <a:r>
                <a:rPr lang="en-US" sz="900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ÍNDICE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49237"/>
              <a:ext cx="13111145" cy="724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PRESENTACIÓN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24365"/>
              <a:ext cx="13069328" cy="6928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Plantel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docente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Sobre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las PPS “C”</a:t>
              </a: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Temario</a:t>
              </a: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Modalidad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de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cursado</a:t>
              </a: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Especificidades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sobre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el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Ateneo</a:t>
              </a: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Especificidades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sobre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las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supervisiones</a:t>
              </a: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Prácticas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supervisadas</a:t>
              </a: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Docentes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horarios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y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efectores</a:t>
              </a: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3534"/>
                </a:lnSpc>
              </a:pP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Convenios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con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otras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localidades</a:t>
              </a: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3534"/>
                </a:lnSpc>
              </a:pP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Aula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Comunidades</a:t>
              </a:r>
              <a:r>
                <a:rPr lang="en-US" sz="25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524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Psicología</a:t>
              </a: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2974"/>
                </a:lnSpc>
              </a:pPr>
              <a:endParaRPr lang="en-US" sz="25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l">
                <a:lnSpc>
                  <a:spcPts val="2974"/>
                </a:lnSpc>
              </a:pPr>
              <a:r>
                <a:rPr lang="en-US" sz="2124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168" y="1085850"/>
            <a:ext cx="9833359" cy="7024335"/>
            <a:chOff x="0" y="76200"/>
            <a:chExt cx="13111145" cy="9365781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13054467" cy="1351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55"/>
                </a:lnSpc>
              </a:pPr>
              <a:r>
                <a:rPr lang="en-US" sz="705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PLANTEL DOCENTE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60527"/>
              <a:ext cx="13111145" cy="718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TITULAR ASOCIADA SILVANA LERMA </a:t>
              </a:r>
            </a:p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Adj. Sandra </a:t>
              </a:r>
              <a:r>
                <a:rPr lang="en-US" sz="3800" spc="190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Cejas</a:t>
              </a:r>
              <a:endPara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4180"/>
                </a:lnSpc>
              </a:pPr>
              <a:endPara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Natalia </a:t>
              </a:r>
              <a:r>
                <a:rPr lang="en-US" sz="3800" spc="190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Amatiello</a:t>
              </a:r>
              <a:endPara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María Sol </a:t>
              </a:r>
              <a:r>
                <a:rPr lang="en-US" sz="3800" spc="190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Berti</a:t>
              </a:r>
              <a:endPara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Floriana </a:t>
              </a:r>
              <a:r>
                <a:rPr lang="en-US" sz="3800" spc="190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Bécares</a:t>
              </a:r>
              <a:endPara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Marcelo </a:t>
              </a:r>
              <a:r>
                <a:rPr lang="en-US" sz="3800" spc="190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Dobry</a:t>
              </a: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 (</a:t>
              </a:r>
              <a:r>
                <a:rPr lang="en-US" sz="3800" spc="190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en</a:t>
              </a: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3800" spc="190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licencia</a:t>
              </a: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)</a:t>
              </a:r>
            </a:p>
            <a:p>
              <a:pPr algn="l">
                <a:lnSpc>
                  <a:spcPts val="4180"/>
                </a:lnSpc>
              </a:pPr>
              <a:r>
                <a:rPr lang="en-US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Mauricio de Sousa Santos</a:t>
              </a:r>
            </a:p>
            <a:p>
              <a:pPr algn="l">
                <a:lnSpc>
                  <a:spcPts val="4180"/>
                </a:lnSpc>
              </a:pPr>
              <a:r>
                <a:rPr lang="it-IT" sz="3800" spc="19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Adsc. Chiara María Olivero Casanovas</a:t>
              </a:r>
              <a:endPara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4180"/>
                </a:lnSpc>
              </a:pPr>
              <a:endPara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2246180" y="9867900"/>
            <a:ext cx="5019675" cy="800100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sp>
        <p:nvSpPr>
          <p:cNvPr id="6" name="AutoShape 6"/>
          <p:cNvSpPr/>
          <p:nvPr/>
        </p:nvSpPr>
        <p:spPr>
          <a:xfrm>
            <a:off x="12246180" y="-495300"/>
            <a:ext cx="5019675" cy="9952520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32067" y="221521"/>
            <a:ext cx="12623867" cy="9843958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5054739" y="841919"/>
            <a:ext cx="817852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900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SOBRE LAS PPS "C"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54739" y="2370278"/>
            <a:ext cx="8178522" cy="105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0"/>
              </a:lnSpc>
            </a:pPr>
            <a:r>
              <a:rPr lang="en-US" sz="3800" spc="19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PSICOANÁLISIS, ESTUDIOS DE GÉNERO Y ANÁLISIS INSTITUCIONAL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43002" y="3851283"/>
            <a:ext cx="9801996" cy="612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4"/>
              </a:lnSpc>
            </a:pP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Nuestro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referente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teórico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psicoanálisis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y por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supuesto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un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psicoanálisis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abierto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lo real 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interrogado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por los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estudios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género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desde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una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perspectiva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Derechos Humanos. ¿Por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qué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“por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supuesto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”?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Porque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trabajamos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campo social no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podemos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ignorar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impacto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movimiento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feminista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mismo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</a:p>
          <a:p>
            <a:pPr algn="just">
              <a:lnSpc>
                <a:spcPts val="2974"/>
              </a:lnSpc>
            </a:pPr>
            <a:endParaRPr lang="en-US" sz="2124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ts val="2974"/>
              </a:lnSpc>
            </a:pP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Vamos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trabajar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"praxis"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concepto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da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cuenta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prácticas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sean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transformadoras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realidad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tránsito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por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instituciones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conforman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campo social.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este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sentido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trabajamos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también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corpus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teórico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análisis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institucional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y la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categoría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clínica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ampliada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just">
              <a:lnSpc>
                <a:spcPts val="2974"/>
              </a:lnSpc>
            </a:pPr>
            <a:endParaRPr lang="en-US" sz="2124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ts val="2974"/>
              </a:lnSpc>
            </a:pP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Porqué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psicoanálisis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pensar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campo social?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Porque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hablamos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instituciones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están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habitadas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por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sujetos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y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estas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subjetividades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singulares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tienen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la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especificidad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les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otorga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momento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histórico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les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toca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124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vivir</a:t>
            </a:r>
            <a:r>
              <a:rPr lang="en-US" sz="2124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just">
              <a:lnSpc>
                <a:spcPts val="2974"/>
              </a:lnSpc>
            </a:pPr>
            <a:endParaRPr lang="en-US" sz="2124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77181" y="338716"/>
            <a:ext cx="9660488" cy="9609568"/>
          </a:xfrm>
          <a:prstGeom prst="rect">
            <a:avLst/>
          </a:prstGeom>
          <a:solidFill>
            <a:srgbClr val="FEFFF8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9970683" y="2730604"/>
            <a:ext cx="831731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15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VIOLENCIAS DE GÉNERO. MUJERES Y DIVERSIDADES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70683" y="3430905"/>
            <a:ext cx="7801746" cy="171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29"/>
              </a:lnSpc>
            </a:pP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Legislación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Dispositivos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institucionales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actuales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Grupos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mujeres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sufren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sufrieron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violencia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Dispositivo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varones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ejercen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violencia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Revisión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crítica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Círculo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Violencia (Leonor Walker, 1979).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Escucha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clínica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perspectiva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género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Casuística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58370" y="6228810"/>
            <a:ext cx="781405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150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CLÍNICA EN SITUACIONES EXTREMAS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8370" y="6936652"/>
            <a:ext cx="7801746" cy="136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29"/>
              </a:lnSpc>
            </a:pP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Intervenciones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clínicas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situaciones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extremas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..</a:t>
            </a:r>
            <a:r>
              <a:rPr lang="es-AR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Manifestaciones actuales del sufrimiento psíquico. 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Les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analistas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sus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múltiples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atravesamientos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Repensando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950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nuestras</a:t>
            </a:r>
            <a:r>
              <a:rPr lang="en-US" sz="1950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praxis.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03835" y="2318156"/>
            <a:ext cx="8343416" cy="6178838"/>
            <a:chOff x="0" y="-66675"/>
            <a:chExt cx="11124554" cy="8238451"/>
          </a:xfrm>
        </p:grpSpPr>
        <p:sp>
          <p:nvSpPr>
            <p:cNvPr id="8" name="TextBox 8"/>
            <p:cNvSpPr txBox="1"/>
            <p:nvPr/>
          </p:nvSpPr>
          <p:spPr>
            <a:xfrm>
              <a:off x="0" y="859737"/>
              <a:ext cx="11124554" cy="1751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659"/>
                </a:lnSpc>
              </a:pPr>
              <a:r>
                <a:rPr lang="en-US" sz="1899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El campo social. Malestar en la cultura .Las situaciones extremas y su impacto en la subjetividad. Traumatismo y acontecimiento. El desmantelamiento de la subjetividad y los estallidos del yo. Simbolizaciones de transición. Una clínica abierta a lo real.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124554" cy="676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4"/>
                </a:lnSpc>
              </a:pPr>
              <a:r>
                <a:rPr lang="en-US" sz="3003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EL CAMPO SOCIAL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084379"/>
              <a:ext cx="11124554" cy="1349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659"/>
                </a:lnSpc>
              </a:pP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La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Subjetividad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Heróica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: un modo de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disponerse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frente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a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problemas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 ¿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Qué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es la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Clínica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Ampliada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?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Perspectiva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comunitaria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y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clínica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del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sujeto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57968"/>
              <a:ext cx="11124554" cy="676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4"/>
                </a:lnSpc>
              </a:pPr>
              <a:r>
                <a:rPr lang="en-US" sz="3003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LA CLÍNICA AMPLIADA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864522"/>
              <a:ext cx="11124554" cy="1307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659"/>
                </a:lnSpc>
              </a:pP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Dispositivos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institucionales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e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intervenciones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posibles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en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tiempos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de crisis. Las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instituciones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y la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producción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de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subjetividad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 Las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dimensiones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en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juego: lo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instituido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lo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instituyente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y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el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899" dirty="0" err="1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porvenir</a:t>
              </a:r>
              <a:r>
                <a:rPr lang="en-US" sz="1899" dirty="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938110"/>
              <a:ext cx="11124554" cy="676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4"/>
                </a:lnSpc>
              </a:pPr>
              <a:r>
                <a:rPr lang="en-US" sz="3003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INTERVENCIONES, PSICOANÁLISIS E INSTITUCIONES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45583" y="589260"/>
            <a:ext cx="407855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900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rPr>
              <a:t>TEMARIO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4424" y="1029289"/>
            <a:ext cx="12519153" cy="7144524"/>
            <a:chOff x="0" y="0"/>
            <a:chExt cx="16692204" cy="9526032"/>
          </a:xfrm>
        </p:grpSpPr>
        <p:sp>
          <p:nvSpPr>
            <p:cNvPr id="3" name="TextBox 3"/>
            <p:cNvSpPr txBox="1"/>
            <p:nvPr/>
          </p:nvSpPr>
          <p:spPr>
            <a:xfrm>
              <a:off x="0" y="2163269"/>
              <a:ext cx="16662239" cy="135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72"/>
                </a:lnSpc>
              </a:pPr>
              <a:r>
                <a:rPr lang="en-US" sz="7065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¿CÓMO FUNCIONA LA CÁTEDRA?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6692204" cy="933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21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33011"/>
              <a:ext cx="16692204" cy="4893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 TRES ESPACIOS DE ASISTENCIA OBLIGATORIA: </a:t>
              </a:r>
            </a:p>
            <a:p>
              <a:pPr algn="l">
                <a:lnSpc>
                  <a:spcPts val="4990"/>
                </a:lnSpc>
              </a:pPr>
              <a:endParaRPr lang="en-US" sz="3164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endParaRPr>
            </a:p>
            <a:p>
              <a:pPr marL="769633" lvl="1" indent="-384816" algn="just">
                <a:lnSpc>
                  <a:spcPts val="4990"/>
                </a:lnSpc>
                <a:buFont typeface="Arial"/>
                <a:buChar char="•"/>
              </a:pPr>
              <a:r>
                <a:rPr lang="en-US" sz="3564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ATENEO </a:t>
              </a:r>
            </a:p>
            <a:p>
              <a:pPr marL="769633" lvl="1" indent="-384816" algn="just">
                <a:lnSpc>
                  <a:spcPts val="4990"/>
                </a:lnSpc>
                <a:buFont typeface="Arial"/>
                <a:buChar char="•"/>
              </a:pPr>
              <a:r>
                <a:rPr lang="en-US" sz="3564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SUPERVISIÓN CON EL PLANTEL DOCENTE </a:t>
              </a:r>
            </a:p>
            <a:p>
              <a:pPr marL="769633" lvl="1" indent="-384816" algn="just">
                <a:lnSpc>
                  <a:spcPts val="4990"/>
                </a:lnSpc>
                <a:buFont typeface="Arial"/>
                <a:buChar char="•"/>
              </a:pPr>
              <a:r>
                <a:rPr lang="en-US" sz="3564" dirty="0">
                  <a:solidFill>
                    <a:srgbClr val="952876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PRÁCTICA EN EFECTORES</a:t>
              </a:r>
            </a:p>
            <a:p>
              <a:pPr algn="l">
                <a:lnSpc>
                  <a:spcPts val="4990"/>
                </a:lnSpc>
              </a:pPr>
              <a:endParaRPr lang="en-US" sz="3564" dirty="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742950" y="9829800"/>
            <a:ext cx="19773900" cy="876300"/>
          </a:xfrm>
          <a:prstGeom prst="rect">
            <a:avLst/>
          </a:prstGeom>
          <a:solidFill>
            <a:srgbClr val="D9C1BB"/>
          </a:solid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33" y="338716"/>
            <a:ext cx="9448092" cy="9609568"/>
          </a:xfrm>
          <a:prstGeom prst="rect">
            <a:avLst/>
          </a:prstGeom>
          <a:solidFill>
            <a:srgbClr val="FEFFF8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908538"/>
            <a:ext cx="6552350" cy="6469924"/>
            <a:chOff x="0" y="0"/>
            <a:chExt cx="8736467" cy="8626565"/>
          </a:xfrm>
        </p:grpSpPr>
        <p:sp>
          <p:nvSpPr>
            <p:cNvPr id="4" name="TextBox 4"/>
            <p:cNvSpPr txBox="1"/>
            <p:nvPr/>
          </p:nvSpPr>
          <p:spPr>
            <a:xfrm>
              <a:off x="0" y="222250"/>
              <a:ext cx="8736467" cy="1600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75"/>
                </a:lnSpc>
              </a:pPr>
              <a:r>
                <a:rPr lang="en-US" sz="8250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ATENEO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08433"/>
              <a:ext cx="8691545" cy="614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TITULAR SILVANA LERMA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ADJ. SANDRA CEJAS</a:t>
              </a:r>
            </a:p>
            <a:p>
              <a:pPr algn="l">
                <a:lnSpc>
                  <a:spcPts val="3437"/>
                </a:lnSpc>
              </a:pPr>
              <a:endParaRPr lang="en-US" sz="3125" spc="156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martes a las 19.30hs. 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modalidad</a:t>
              </a: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 virtual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frecuencia</a:t>
              </a: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3125" spc="156" dirty="0" err="1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semanal</a:t>
              </a:r>
              <a:endParaRPr lang="en-US" sz="3125" spc="156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3437"/>
                </a:lnSpc>
              </a:pPr>
              <a:endParaRPr lang="en-US" sz="3125" spc="156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3107"/>
                </a:lnSpc>
              </a:pPr>
              <a:r>
                <a:rPr lang="en-US" sz="2825" spc="141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Link de meet: </a:t>
              </a:r>
              <a:r>
                <a:rPr lang="en-US" sz="2825" u="sng" spc="141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  <a:hlinkClick r:id="rId2" tooltip="https://meet.google.com/api-hzhu-cko"/>
                </a:rPr>
                <a:t>https://meet.google.com/xcq-otzj-aab</a:t>
              </a:r>
            </a:p>
            <a:p>
              <a:pPr algn="l">
                <a:lnSpc>
                  <a:spcPts val="3107"/>
                </a:lnSpc>
              </a:pPr>
              <a:endParaRPr lang="en-US" sz="2825" u="sng" spc="141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  <a:hlinkClick r:id="rId2" tooltip="https://meet.google.com/api-hzhu-cko"/>
              </a:endParaRPr>
            </a:p>
            <a:p>
              <a:pPr algn="l">
                <a:lnSpc>
                  <a:spcPts val="3437"/>
                </a:lnSpc>
              </a:pPr>
              <a:endParaRPr lang="en-US" sz="2825" u="sng" spc="141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  <a:hlinkClick r:id="rId2" tooltip="https://meet.google.com/api-hzhu-ck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102694" y="1886883"/>
            <a:ext cx="7589646" cy="253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6"/>
              </a:lnSpc>
            </a:pPr>
            <a:r>
              <a:rPr lang="en-US" sz="2443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Este espacio es homologable a lo que en otras materias serían los teóricos*. Trabajaremos las siguientes unidades temáticas:</a:t>
            </a:r>
          </a:p>
          <a:p>
            <a:pPr algn="l">
              <a:lnSpc>
                <a:spcPts val="3665"/>
              </a:lnSpc>
            </a:pPr>
            <a:endParaRPr lang="en-US" sz="2443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3665"/>
              </a:lnSpc>
            </a:pPr>
            <a:endParaRPr lang="en-US" sz="2443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102694" y="4582714"/>
            <a:ext cx="7680315" cy="2942861"/>
            <a:chOff x="0" y="0"/>
            <a:chExt cx="10240420" cy="3923815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1024042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El campo social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11257"/>
              <a:ext cx="1024042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La clínica ampliada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66390"/>
              <a:ext cx="1024042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Intervenciones, psicoanálisis e instituciones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521524"/>
              <a:ext cx="1024042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Violencias de género. Mujeres y diversidades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376657"/>
              <a:ext cx="1024042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95287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Clínica en situaciones extremas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102694" y="8857615"/>
            <a:ext cx="594134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*En ocasiones recibiremos invitadxs para el dictado de seminarios intensivos.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109222"/>
            <a:ext cx="933155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95287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CONTACTO: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553351"/>
            <a:ext cx="4305300" cy="1200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silvanalerma@hotmail.co</a:t>
            </a: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sancejas@yahoo.com.ar</a:t>
            </a: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66418" y="1028700"/>
            <a:ext cx="8735453" cy="6811154"/>
          </a:xfrm>
          <a:prstGeom prst="rect">
            <a:avLst/>
          </a:prstGeom>
          <a:solidFill>
            <a:srgbClr val="FEFFF8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760901"/>
            <a:ext cx="6552350" cy="6765199"/>
            <a:chOff x="0" y="0"/>
            <a:chExt cx="8736467" cy="9020265"/>
          </a:xfrm>
        </p:grpSpPr>
        <p:sp>
          <p:nvSpPr>
            <p:cNvPr id="4" name="TextBox 4"/>
            <p:cNvSpPr txBox="1"/>
            <p:nvPr/>
          </p:nvSpPr>
          <p:spPr>
            <a:xfrm>
              <a:off x="0" y="222250"/>
              <a:ext cx="8736467" cy="313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75"/>
                </a:lnSpc>
              </a:pPr>
              <a:r>
                <a:rPr lang="en-US" sz="825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SEMINARIOS INTENSIVOS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45133"/>
              <a:ext cx="8691545" cy="5005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DOCENTES INVITADXS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MARTES A LAS 19.30HS. 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MODALIDAD VIRTUAL</a:t>
              </a:r>
            </a:p>
            <a:p>
              <a:pPr algn="l">
                <a:lnSpc>
                  <a:spcPts val="3437"/>
                </a:lnSpc>
              </a:pPr>
              <a:endParaRPr lang="en-US" sz="3125" spc="156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3107"/>
                </a:lnSpc>
              </a:pPr>
              <a:r>
                <a:rPr lang="en-US" sz="2825" spc="141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LINK DE MEET: </a:t>
              </a:r>
              <a:r>
                <a:rPr lang="en-US" sz="2825" u="sng" spc="141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  <a:hlinkClick r:id="rId2" tooltip="https://meet.google.com/api-hzhu-cko"/>
                </a:rPr>
                <a:t>https://meet.google.com/xcq-otzj-aab</a:t>
              </a:r>
            </a:p>
            <a:p>
              <a:pPr algn="l">
                <a:lnSpc>
                  <a:spcPts val="3107"/>
                </a:lnSpc>
              </a:pPr>
              <a:endParaRPr lang="en-US" sz="2825" u="sng" spc="141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  <a:hlinkClick r:id="rId2" tooltip="https://meet.google.com/api-hzhu-cko"/>
              </a:endParaRPr>
            </a:p>
            <a:p>
              <a:pPr algn="l">
                <a:lnSpc>
                  <a:spcPts val="3437"/>
                </a:lnSpc>
              </a:pPr>
              <a:endParaRPr lang="en-US" sz="2825" u="sng" spc="141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  <a:hlinkClick r:id="rId2" tooltip="https://meet.google.com/api-hzhu-cko"/>
              </a:endParaRPr>
            </a:p>
            <a:p>
              <a:pPr algn="l">
                <a:lnSpc>
                  <a:spcPts val="3437"/>
                </a:lnSpc>
              </a:pPr>
              <a:endParaRPr lang="en-US" sz="2825" u="sng" spc="141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  <a:hlinkClick r:id="rId2" tooltip="https://meet.google.com/api-hzhu-ck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39321" y="1357239"/>
            <a:ext cx="7589646" cy="470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6"/>
              </a:lnSpc>
            </a:pPr>
            <a:r>
              <a:rPr lang="en-US" sz="2443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 seminarios intensivos se dictarán alternativamente con fecha a confirmar, en el mismo día y horario que el Ateneo, De la mano de docentes invitadxs, abordaremos las intervenciones frente a tres grandes problemáticas de la época en el campo de la salud:</a:t>
            </a:r>
          </a:p>
          <a:p>
            <a:pPr algn="l">
              <a:lnSpc>
                <a:spcPts val="3665"/>
              </a:lnSpc>
            </a:pPr>
            <a:endParaRPr lang="en-US" sz="2443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3665"/>
              </a:lnSpc>
            </a:pPr>
            <a:endParaRPr lang="en-US" sz="2443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76296" y="6174990"/>
            <a:ext cx="511569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Situaciones de Violencias de Género.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76296" y="6919001"/>
            <a:ext cx="511569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Consumos Problemáticos.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76296" y="5430770"/>
            <a:ext cx="511569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Abuso sexual en las infancias.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99367" y="338716"/>
            <a:ext cx="9448092" cy="9609568"/>
          </a:xfrm>
          <a:prstGeom prst="rect">
            <a:avLst/>
          </a:prstGeom>
          <a:solidFill>
            <a:srgbClr val="FEFFF8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413711" y="2875326"/>
            <a:ext cx="6552350" cy="4691755"/>
            <a:chOff x="0" y="222250"/>
            <a:chExt cx="8736467" cy="6255673"/>
          </a:xfrm>
        </p:grpSpPr>
        <p:sp>
          <p:nvSpPr>
            <p:cNvPr id="4" name="TextBox 4"/>
            <p:cNvSpPr txBox="1"/>
            <p:nvPr/>
          </p:nvSpPr>
          <p:spPr>
            <a:xfrm>
              <a:off x="0" y="222250"/>
              <a:ext cx="8736467" cy="1600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75"/>
                </a:lnSpc>
              </a:pPr>
              <a:r>
                <a:rPr lang="en-US" sz="825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SUPERVISIONES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08433"/>
              <a:ext cx="8691546" cy="4069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NATALIA AMATIELLO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MARÍA SOL BERTI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FLORIANA BÉCARES</a:t>
              </a:r>
            </a:p>
            <a:p>
              <a:pPr algn="l">
                <a:lnSpc>
                  <a:spcPts val="3437"/>
                </a:lnSpc>
              </a:pPr>
              <a:r>
                <a:rPr lang="en-US" sz="3125" spc="156" dirty="0">
                  <a:solidFill>
                    <a:srgbClr val="952876"/>
                  </a:solidFill>
                  <a:latin typeface="Oswald"/>
                  <a:ea typeface="Oswald"/>
                  <a:cs typeface="Oswald"/>
                  <a:sym typeface="Oswald"/>
                </a:rPr>
                <a:t>PROF. MAURICIO DE SOUSA SANTOS</a:t>
              </a:r>
            </a:p>
            <a:p>
              <a:pPr algn="l">
                <a:lnSpc>
                  <a:spcPts val="3437"/>
                </a:lnSpc>
              </a:pPr>
              <a:endParaRPr lang="en-US" sz="3125" spc="156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3437"/>
                </a:lnSpc>
              </a:pPr>
              <a:endParaRPr lang="en-US" sz="3125" spc="156" dirty="0">
                <a:solidFill>
                  <a:srgbClr val="952876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669654" y="3412169"/>
            <a:ext cx="7589646" cy="5249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6"/>
              </a:lnSpc>
            </a:pP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espacio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homologable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lo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otras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materias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serían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prácticos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Aquí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la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articulación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entre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teoría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praxis,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tomando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la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experiencia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lxs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alumnxs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efectores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la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bibliografía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programa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conceptos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trabajados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43" dirty="0" err="1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Ateneos</a:t>
            </a: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</a:p>
          <a:p>
            <a:pPr algn="just">
              <a:lnSpc>
                <a:spcPts val="4276"/>
              </a:lnSpc>
            </a:pP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ts val="4276"/>
              </a:lnSpc>
            </a:pPr>
            <a:r>
              <a:rPr lang="en-US" sz="2443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</a:p>
          <a:p>
            <a:pPr algn="l">
              <a:lnSpc>
                <a:spcPts val="3665"/>
              </a:lnSpc>
            </a:pP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3665"/>
              </a:lnSpc>
            </a:pPr>
            <a:endParaRPr lang="en-US" sz="2443" dirty="0">
              <a:solidFill>
                <a:srgbClr val="95287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5998" y="7540262"/>
            <a:ext cx="6937361" cy="1162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5287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FICHA DE INSCRIPCIÓN A COMISIONES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u="sng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forms.gle/nVRLqtQXTKHmboq39"/>
              </a:rPr>
              <a:t>https://forms.gle/gnhsrcAHmv2iy5rw7</a:t>
            </a:r>
            <a:endParaRPr lang="en-US" sz="2199" u="sng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  <a:hlinkClick r:id="rId3" tooltip="https://forms.gle/nVRLqtQXTKHmboq39"/>
            </a:endParaRPr>
          </a:p>
          <a:p>
            <a:pPr algn="ctr">
              <a:lnSpc>
                <a:spcPts val="3079"/>
              </a:lnSpc>
              <a:spcBef>
                <a:spcPct val="0"/>
              </a:spcBef>
            </a:pPr>
            <a:endParaRPr lang="en-US" sz="2199" u="sng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  <a:hlinkClick r:id="rId3" tooltip="https://forms.gle/nVRLqtQXTKHmboq3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1656</Words>
  <Application>Microsoft Office PowerPoint</Application>
  <PresentationFormat>Personalizado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Calibri</vt:lpstr>
      <vt:lpstr>Montserrat Classic</vt:lpstr>
      <vt:lpstr>Montserrat Light Bold</vt:lpstr>
      <vt:lpstr>Oswald</vt:lpstr>
      <vt:lpstr>Arial</vt:lpstr>
      <vt:lpstr>Montserrat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PPS C</dc:title>
  <dc:creator>silvana lerma</dc:creator>
  <cp:lastModifiedBy>silvana lerma</cp:lastModifiedBy>
  <cp:revision>15</cp:revision>
  <dcterms:created xsi:type="dcterms:W3CDTF">2006-08-16T00:00:00Z</dcterms:created>
  <dcterms:modified xsi:type="dcterms:W3CDTF">2026-03-02T18:17:05Z</dcterms:modified>
  <dc:identifier>DAFcKP9kBRo</dc:identifier>
</cp:coreProperties>
</file>